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y="5143500" cx="9144000"/>
  <p:notesSz cx="6858000" cy="9144000"/>
  <p:embeddedFontLst>
    <p:embeddedFont>
      <p:font typeface="Montserrat"/>
      <p:regular r:id="rId58"/>
      <p:bold r:id="rId59"/>
      <p:italic r:id="rId60"/>
      <p:boldItalic r:id="rId61"/>
    </p:embeddedFont>
    <p:embeddedFont>
      <p:font typeface="Century Gothic"/>
      <p:regular r:id="rId62"/>
      <p:bold r:id="rId63"/>
      <p:italic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8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5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8" orient="horz"/>
        <p:guide pos="2880"/>
        <p:guide pos="185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CenturyGothic-regular.fntdata"/><Relationship Id="rId61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64" Type="http://schemas.openxmlformats.org/officeDocument/2006/relationships/font" Target="fonts/CenturyGothic-italic.fntdata"/><Relationship Id="rId63" Type="http://schemas.openxmlformats.org/officeDocument/2006/relationships/font" Target="fonts/CenturyGothic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65" Type="http://schemas.openxmlformats.org/officeDocument/2006/relationships/font" Target="fonts/CenturyGothic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Montserrat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Montserrat-bold.fntdata"/><Relationship Id="rId14" Type="http://schemas.openxmlformats.org/officeDocument/2006/relationships/slide" Target="slides/slide9.xml"/><Relationship Id="rId58" Type="http://schemas.openxmlformats.org/officeDocument/2006/relationships/font" Target="fonts/Montserrat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d9b5098ce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gd9b5098ce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6ed93ea2a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6ed93ea2a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6ee41b64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6ee41b64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6ee41b64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6ee41b64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6ee41b64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6ee41b64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6ed93ea2a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6ed93ea2a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6ee41b642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b6ee41b642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6ee41b642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b6ee41b642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6ed93ea2a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b6ed93ea2a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6ed93ea2a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6ed93ea2a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6ed93ea2a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6ed93ea2a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9a2c5b66a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9a2c5b66a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b6ed93ea2a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b6ed93ea2a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b6ee41b642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b6ee41b642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b6ed93ea2a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b6ed93ea2a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b6ed93ea2a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b6ed93ea2a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Rhett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6ed93ea2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b6ed93ea2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b6ed93ea2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b6ed93ea2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b6ee41b642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b6ee41b642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b6ee41b642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b6ee41b642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b6ed93ea2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b6ed93ea2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b6ed93ea2a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b6ed93ea2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0dddbdae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0dddbdae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b6ed93ea2a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b6ed93ea2a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b6ed93ea2a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b6ed93ea2a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b6ed93ea2a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b6ed93ea2a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b6ed93ea2a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b6ed93ea2a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b6ed93ea2a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b6ed93ea2a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Rhett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b6ee41b642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b6ee41b642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b6ed93ea2a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b6ed93ea2a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b6ed93ea2a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b6ed93ea2a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b6ed93ea2a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b6ed93ea2a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b6ee41b642_0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b6ee41b642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0b5a25a6c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0b5a25a6c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Rhett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b6ed93ea2a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b6ed93ea2a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b6ed93ea2a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b6ed93ea2a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b6ed93ea2a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b6ed93ea2a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b6ed93ea2a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b6ed93ea2a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b6ed93ea2a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b6ed93ea2a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b6ee41b642_0_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b6ee41b642_0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b6ee41b642_0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b6ee41b642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b6ed93ea2a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b6ed93ea2a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b6ed93ea2a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b6ed93ea2a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Rhett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b6ed93ea2a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b6ed93ea2a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0b5a25a6c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0b5a25a6c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PPS Small Business Survey in partnership with National ACE, US Black Chambers, and US Hispanic Chamber of Commerce (October -November 2020)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Qx: Source: PPS Small Business Survey in partnership with National ACE, US Black Chambers, and US Hispanic Chamber of Commerce (October -November 2020)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Qx: 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b6ee41b642_0_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b6ee41b642_0_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b6ed93ea2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b6ed93ea2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b6ed93ea2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b6ed93ea2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0b652a9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0b652a9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a4c61e01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a4c61e01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6ed93ea2a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6ed93ea2a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Rhett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0dddbdae0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0dddbdae0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0"/>
            <a:ext cx="9144000" cy="311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0" y="1876499"/>
            <a:ext cx="91440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b="1" i="0" sz="4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0" y="2894415"/>
            <a:ext cx="91440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i="0" sz="1800" u="none" cap="none" strike="noStrike">
                <a:solidFill>
                  <a:schemeClr val="lt1"/>
                </a:solidFill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0" y="778949"/>
            <a:ext cx="9144000" cy="358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825300" y="2162925"/>
            <a:ext cx="7493400" cy="18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i="0" sz="1800" u="none" cap="none" strike="noStrike">
                <a:solidFill>
                  <a:schemeClr val="lt1"/>
                </a:solidFill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2_Title Only">
    <p:bg>
      <p:bgPr>
        <a:solidFill>
          <a:schemeClr val="accen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628650" y="207466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43023" y="239347"/>
            <a:ext cx="1852852" cy="3392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LD LAYOUT">
  <p:cSld name="OBJECT 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i="0" sz="2100" u="none" cap="none" strike="noStrike">
                <a:solidFill>
                  <a:schemeClr val="dk1"/>
                </a:solidFill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i="0" sz="1500" u="none" cap="none" strike="noStrike">
                <a:solidFill>
                  <a:schemeClr val="dk1"/>
                </a:solidFill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0"/>
            <a:ext cx="9144000" cy="81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223150" y="207000"/>
            <a:ext cx="81225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43023" y="206997"/>
            <a:ext cx="1852852" cy="33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CONTENT MAIN SLIDE">
  <p:cSld name="CUSTOM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1" type="body"/>
          </p:nvPr>
        </p:nvSpPr>
        <p:spPr>
          <a:xfrm>
            <a:off x="628650" y="9818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i="0" sz="2100" u="none" cap="none" strike="noStrike">
                <a:solidFill>
                  <a:schemeClr val="dk1"/>
                </a:solidFill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i="0" sz="1500" u="none" cap="none" strike="noStrike">
                <a:solidFill>
                  <a:schemeClr val="dk1"/>
                </a:solidFill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" name="Google Shape;31;p6"/>
          <p:cNvSpPr/>
          <p:nvPr/>
        </p:nvSpPr>
        <p:spPr>
          <a:xfrm>
            <a:off x="75" y="4694125"/>
            <a:ext cx="9144000" cy="4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850" y="4765525"/>
            <a:ext cx="1674408" cy="30660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>
            <p:ph type="title"/>
          </p:nvPr>
        </p:nvSpPr>
        <p:spPr>
          <a:xfrm>
            <a:off x="580200" y="76775"/>
            <a:ext cx="79836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None/>
              <a:defRPr b="1" i="0" sz="2400" u="none" cap="none" strike="noStrike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cxnSp>
        <p:nvCxnSpPr>
          <p:cNvPr id="34" name="Google Shape;34;p6"/>
          <p:cNvCxnSpPr/>
          <p:nvPr/>
        </p:nvCxnSpPr>
        <p:spPr>
          <a:xfrm rot="10800000">
            <a:off x="0" y="288575"/>
            <a:ext cx="580200" cy="0"/>
          </a:xfrm>
          <a:prstGeom prst="straightConnector1">
            <a:avLst/>
          </a:prstGeom>
          <a:noFill/>
          <a:ln cap="flat" cmpd="sng" w="1143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HEADSHOTS / SPEAKERS">
  <p:cSld name="CUSTOM_2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4694125"/>
            <a:ext cx="9144000" cy="4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850" y="4765525"/>
            <a:ext cx="1674408" cy="3066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title"/>
          </p:nvPr>
        </p:nvSpPr>
        <p:spPr>
          <a:xfrm>
            <a:off x="580200" y="76775"/>
            <a:ext cx="79836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None/>
              <a:defRPr b="1" i="0" sz="2400" u="none" cap="none" strike="noStrike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cxnSp>
        <p:nvCxnSpPr>
          <p:cNvPr id="40" name="Google Shape;40;p7"/>
          <p:cNvCxnSpPr/>
          <p:nvPr/>
        </p:nvCxnSpPr>
        <p:spPr>
          <a:xfrm rot="10800000">
            <a:off x="0" y="288575"/>
            <a:ext cx="580200" cy="0"/>
          </a:xfrm>
          <a:prstGeom prst="straightConnector1">
            <a:avLst/>
          </a:prstGeom>
          <a:noFill/>
          <a:ln cap="flat" cmpd="sng" w="1143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SPEAKER / HEADSHOT">
  <p:cSld name="CUSTOM_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>
              <a:buClr>
                <a:srgbClr val="000000"/>
              </a:buClr>
              <a:buSzPts val="900"/>
              <a:buFont typeface="Arial"/>
              <a:buNone/>
              <a:defRPr/>
            </a:lvl1pPr>
            <a:lvl2pPr lvl="1">
              <a:buClr>
                <a:srgbClr val="000000"/>
              </a:buClr>
              <a:buSzPts val="900"/>
              <a:buFont typeface="Arial"/>
              <a:buNone/>
              <a:defRPr/>
            </a:lvl2pPr>
            <a:lvl3pPr lvl="2">
              <a:buClr>
                <a:srgbClr val="000000"/>
              </a:buClr>
              <a:buSzPts val="900"/>
              <a:buFont typeface="Arial"/>
              <a:buNone/>
              <a:defRPr/>
            </a:lvl3pPr>
            <a:lvl4pPr lvl="3">
              <a:buClr>
                <a:srgbClr val="000000"/>
              </a:buClr>
              <a:buSzPts val="900"/>
              <a:buFont typeface="Arial"/>
              <a:buNone/>
              <a:defRPr/>
            </a:lvl4pPr>
            <a:lvl5pPr lvl="4">
              <a:buClr>
                <a:srgbClr val="000000"/>
              </a:buClr>
              <a:buSzPts val="900"/>
              <a:buFont typeface="Arial"/>
              <a:buNone/>
              <a:defRPr/>
            </a:lvl5pPr>
            <a:lvl6pPr lvl="5">
              <a:buClr>
                <a:srgbClr val="000000"/>
              </a:buClr>
              <a:buSzPts val="900"/>
              <a:buFont typeface="Arial"/>
              <a:buNone/>
              <a:defRPr/>
            </a:lvl6pPr>
            <a:lvl7pPr lvl="6">
              <a:buClr>
                <a:srgbClr val="000000"/>
              </a:buClr>
              <a:buSzPts val="900"/>
              <a:buFont typeface="Arial"/>
              <a:buNone/>
              <a:defRPr/>
            </a:lvl7pPr>
            <a:lvl8pPr lvl="7">
              <a:buClr>
                <a:srgbClr val="000000"/>
              </a:buClr>
              <a:buSzPts val="900"/>
              <a:buFont typeface="Arial"/>
              <a:buNone/>
              <a:defRPr/>
            </a:lvl8pPr>
            <a:lvl9pPr lvl="8">
              <a:buClr>
                <a:srgbClr val="000000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8"/>
          <p:cNvSpPr/>
          <p:nvPr/>
        </p:nvSpPr>
        <p:spPr>
          <a:xfrm>
            <a:off x="75" y="4694125"/>
            <a:ext cx="9144000" cy="4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850" y="4765525"/>
            <a:ext cx="1674408" cy="30660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type="title"/>
          </p:nvPr>
        </p:nvSpPr>
        <p:spPr>
          <a:xfrm>
            <a:off x="580200" y="76775"/>
            <a:ext cx="79836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None/>
              <a:defRPr b="1" i="0" sz="2400" u="none" cap="none" strike="noStrike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cxnSp>
        <p:nvCxnSpPr>
          <p:cNvPr id="47" name="Google Shape;47;p8"/>
          <p:cNvCxnSpPr/>
          <p:nvPr/>
        </p:nvCxnSpPr>
        <p:spPr>
          <a:xfrm rot="10800000">
            <a:off x="0" y="288575"/>
            <a:ext cx="580200" cy="0"/>
          </a:xfrm>
          <a:prstGeom prst="straightConnector1">
            <a:avLst/>
          </a:prstGeom>
          <a:noFill/>
          <a:ln cap="flat" cmpd="sng" w="1143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•"/>
              <a:defRPr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•"/>
              <a:defRPr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png"/><Relationship Id="rId4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5.jpg"/><Relationship Id="rId4" Type="http://schemas.openxmlformats.org/officeDocument/2006/relationships/image" Target="../media/image39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6.png"/><Relationship Id="rId4" Type="http://schemas.openxmlformats.org/officeDocument/2006/relationships/image" Target="../media/image5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6.png"/><Relationship Id="rId4" Type="http://schemas.openxmlformats.org/officeDocument/2006/relationships/image" Target="../media/image5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ctrTitle"/>
          </p:nvPr>
        </p:nvSpPr>
        <p:spPr>
          <a:xfrm>
            <a:off x="537850" y="1571700"/>
            <a:ext cx="80550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0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Back to Business</a:t>
            </a:r>
            <a:r>
              <a:rPr lang="en" sz="3600"/>
              <a:t>: Are AAPI Small Businesses Rebounding from COVID-19?</a:t>
            </a:r>
            <a:endParaRPr b="1"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9"/>
          <p:cNvSpPr txBox="1"/>
          <p:nvPr/>
        </p:nvSpPr>
        <p:spPr>
          <a:xfrm>
            <a:off x="0" y="2638050"/>
            <a:ext cx="91440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June</a:t>
            </a:r>
            <a:r>
              <a:rPr i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2021</a:t>
            </a:r>
            <a:endParaRPr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" name="Google Shape;5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8975" y="3904700"/>
            <a:ext cx="3552624" cy="83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50" y="4016300"/>
            <a:ext cx="2726725" cy="7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 b="13262" l="6863" r="12582" t="11208"/>
          <a:stretch/>
        </p:blipFill>
        <p:spPr>
          <a:xfrm>
            <a:off x="1590388" y="1273500"/>
            <a:ext cx="5495469" cy="324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>
            <p:ph type="title"/>
          </p:nvPr>
        </p:nvSpPr>
        <p:spPr>
          <a:xfrm>
            <a:off x="580200" y="305375"/>
            <a:ext cx="82719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AAPI Business Owners Less Optimistic than Black &amp; Hispanic Peers) </a:t>
            </a: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112475" y="677125"/>
            <a:ext cx="84513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Respondents who agree that “I am optimistic about the future of my business.”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2144800" y="4688075"/>
            <a:ext cx="69993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Q4:As you reflect on where things stand today, how would you characterize your outlook: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“Strongly agree” and “agree” vs “Disagree and Strongly Disagree ; *Of those who expressed an opinion 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</a:rPr>
              <a:t>‹#›</a:t>
            </a:fld>
            <a:endParaRPr sz="900">
              <a:solidFill>
                <a:srgbClr val="888888"/>
              </a:solidFill>
            </a:endParaRPr>
          </a:p>
        </p:txBody>
      </p:sp>
      <p:cxnSp>
        <p:nvCxnSpPr>
          <p:cNvPr id="144" name="Google Shape;144;p18"/>
          <p:cNvCxnSpPr/>
          <p:nvPr/>
        </p:nvCxnSpPr>
        <p:spPr>
          <a:xfrm rot="10800000">
            <a:off x="6494375" y="1252800"/>
            <a:ext cx="0" cy="3262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580200" y="381575"/>
            <a:ext cx="8451300" cy="39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Availability of Vaccines Drives AAPI Small Business Confidence</a:t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112475" y="753325"/>
            <a:ext cx="84513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Respondents who agree that “Seeing the availability of and access to vaccines makes me more confident in the future of my business”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2144800" y="4688075"/>
            <a:ext cx="69993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 Tell us the extent to which you agree or disagree with the following statements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“Strongly agree” and “agree” vs “Disagree and Strongly Disagree ; *Of those who expressed an opinion 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19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3" name="Google Shape;153;p19" title="Chart"/>
          <p:cNvPicPr preferRelativeResize="0"/>
          <p:nvPr/>
        </p:nvPicPr>
        <p:blipFill rotWithShape="1">
          <a:blip r:embed="rId3">
            <a:alphaModFix/>
          </a:blip>
          <a:srcRect b="0" l="0" r="54652" t="0"/>
          <a:stretch/>
        </p:blipFill>
        <p:spPr>
          <a:xfrm>
            <a:off x="878663" y="1329325"/>
            <a:ext cx="6918927" cy="31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580200" y="381575"/>
            <a:ext cx="82980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Male AAPI </a:t>
            </a:r>
            <a:r>
              <a:rPr lang="en"/>
              <a:t>Business More Confident About Trajectory of Overall Economy</a:t>
            </a:r>
            <a:endParaRPr/>
          </a:p>
        </p:txBody>
      </p:sp>
      <p:sp>
        <p:nvSpPr>
          <p:cNvPr id="159" name="Google Shape;159;p20"/>
          <p:cNvSpPr txBox="1"/>
          <p:nvPr/>
        </p:nvSpPr>
        <p:spPr>
          <a:xfrm>
            <a:off x="112475" y="905725"/>
            <a:ext cx="84513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Respondents who agree that “I am optimistic about the current trajectory of the economy.”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2144800" y="4611875"/>
            <a:ext cx="69993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Q4:As you reflect on where things stand today, how would you characterize your outlook: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“Strongly agree” and “agree” vs “Disagree and Strongly Disagree;  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*Of those who expressed an opinion” 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20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2" name="Google Shape;162;p20" title="Chart"/>
          <p:cNvPicPr preferRelativeResize="0"/>
          <p:nvPr/>
        </p:nvPicPr>
        <p:blipFill rotWithShape="1">
          <a:blip r:embed="rId3">
            <a:alphaModFix/>
          </a:blip>
          <a:srcRect b="14902" l="0" r="467" t="12296"/>
          <a:stretch/>
        </p:blipFill>
        <p:spPr>
          <a:xfrm>
            <a:off x="1018700" y="1847975"/>
            <a:ext cx="6638851" cy="21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038" y="1253125"/>
            <a:ext cx="6910163" cy="328254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/>
          <p:nvPr>
            <p:ph type="title"/>
          </p:nvPr>
        </p:nvSpPr>
        <p:spPr>
          <a:xfrm>
            <a:off x="580200" y="381575"/>
            <a:ext cx="82719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AAPI Small Business Owners Still Feeling Impact of Pandemic</a:t>
            </a:r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112475" y="677125"/>
            <a:ext cx="84513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Respondents who disagree with statement “We have turn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ed the corner on the pandemic and business is returning to normal.”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2144800" y="4688075"/>
            <a:ext cx="69993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Q4:As you reflect on where things stand today, how would you characterize your outlook: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“Strongly agree” and “agree” vs “Disagree and Strongly Disagree ; *Of those who expressed an opinion 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21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/>
        </p:nvSpPr>
        <p:spPr>
          <a:xfrm>
            <a:off x="2157350" y="4672650"/>
            <a:ext cx="69867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 Tell us the extent to which you agree or disagree with the following statements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Includes Strongly Agree + Strongly Disagree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*Of those who expressed an opinion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0" y="620030"/>
            <a:ext cx="91440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Century Gothic"/>
                <a:ea typeface="Century Gothic"/>
                <a:cs typeface="Century Gothic"/>
                <a:sym typeface="Century Gothic"/>
              </a:rPr>
              <a:t>“We have turned the corner on the pandemic and business is returning to normal.”</a:t>
            </a:r>
            <a:endParaRPr i="1"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Century Gothic"/>
                <a:ea typeface="Century Gothic"/>
                <a:cs typeface="Century Gothic"/>
                <a:sym typeface="Century Gothic"/>
              </a:rPr>
              <a:t>% Agree* </a:t>
            </a:r>
            <a:endParaRPr i="1"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22"/>
          <p:cNvSpPr txBox="1"/>
          <p:nvPr>
            <p:ph type="title"/>
          </p:nvPr>
        </p:nvSpPr>
        <p:spPr>
          <a:xfrm>
            <a:off x="580200" y="305375"/>
            <a:ext cx="84045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AAPI Business Owners Less Likely to Report Seeing Signs </a:t>
            </a:r>
            <a:r>
              <a:rPr lang="en"/>
              <a:t>of Recovery vs Peers </a:t>
            </a:r>
            <a:endParaRPr/>
          </a:p>
        </p:txBody>
      </p:sp>
      <p:sp>
        <p:nvSpPr>
          <p:cNvPr id="179" name="Google Shape;179;p22"/>
          <p:cNvSpPr txBox="1"/>
          <p:nvPr>
            <p:ph idx="12" type="sldNum"/>
          </p:nvPr>
        </p:nvSpPr>
        <p:spPr>
          <a:xfrm>
            <a:off x="8072109" y="472200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0" name="Google Shape;180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225730"/>
            <a:ext cx="6401940" cy="3318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22"/>
          <p:cNvCxnSpPr/>
          <p:nvPr/>
        </p:nvCxnSpPr>
        <p:spPr>
          <a:xfrm rot="10800000">
            <a:off x="5124225" y="1242600"/>
            <a:ext cx="0" cy="2995500"/>
          </a:xfrm>
          <a:prstGeom prst="straightConnector1">
            <a:avLst/>
          </a:prstGeom>
          <a:noFill/>
          <a:ln cap="flat" cmpd="sng" w="9525">
            <a:solidFill>
              <a:srgbClr val="EA999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22"/>
          <p:cNvCxnSpPr/>
          <p:nvPr/>
        </p:nvCxnSpPr>
        <p:spPr>
          <a:xfrm rot="10800000">
            <a:off x="5634625" y="1252250"/>
            <a:ext cx="57900" cy="300510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388" y="1197900"/>
            <a:ext cx="8361214" cy="328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>
            <p:ph type="title"/>
          </p:nvPr>
        </p:nvSpPr>
        <p:spPr>
          <a:xfrm>
            <a:off x="580200" y="305375"/>
            <a:ext cx="79836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AAPI Small Business Owners Think It’s Not a Good Time to </a:t>
            </a:r>
            <a:r>
              <a:rPr lang="en"/>
              <a:t>Be a Small Business Owner  </a:t>
            </a:r>
            <a:endParaRPr/>
          </a:p>
        </p:txBody>
      </p:sp>
      <p:sp>
        <p:nvSpPr>
          <p:cNvPr id="189" name="Google Shape;189;p23"/>
          <p:cNvSpPr txBox="1"/>
          <p:nvPr/>
        </p:nvSpPr>
        <p:spPr>
          <a:xfrm>
            <a:off x="112475" y="677125"/>
            <a:ext cx="84513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Respondents who disagree that “It is a good time to be a small business owner in the US.”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2144800" y="4688075"/>
            <a:ext cx="69993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Q4:As you reflect on where things stand today, how would you characterize your outlook: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“Strongly agree” and “agree” vs “Disagree and Strongly Disagree ; Does not reflect respondents with “no opinion” 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/>
        </p:nvSpPr>
        <p:spPr>
          <a:xfrm>
            <a:off x="2157350" y="4672650"/>
            <a:ext cx="69867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Q5: When do you expect your business revenue to return to its pre-pandemic level? 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0" y="696230"/>
            <a:ext cx="91440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Century Gothic"/>
                <a:ea typeface="Century Gothic"/>
                <a:cs typeface="Century Gothic"/>
                <a:sym typeface="Century Gothic"/>
              </a:rPr>
              <a:t>Expect at least 6 months before reaching pre-pandemic revenue </a:t>
            </a:r>
            <a:endParaRPr i="1"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Century Gothic"/>
                <a:ea typeface="Century Gothic"/>
                <a:cs typeface="Century Gothic"/>
                <a:sym typeface="Century Gothic"/>
              </a:rPr>
              <a:t>% of Respondents </a:t>
            </a:r>
            <a:endParaRPr i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24"/>
          <p:cNvSpPr txBox="1"/>
          <p:nvPr>
            <p:ph type="title"/>
          </p:nvPr>
        </p:nvSpPr>
        <p:spPr>
          <a:xfrm>
            <a:off x="580200" y="305375"/>
            <a:ext cx="84291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Majority of </a:t>
            </a:r>
            <a:r>
              <a:rPr lang="en" sz="2200"/>
              <a:t>AAPI Business Owners Expect at Least 6 Months to Recovery </a:t>
            </a:r>
            <a:endParaRPr sz="2200"/>
          </a:p>
        </p:txBody>
      </p:sp>
      <p:sp>
        <p:nvSpPr>
          <p:cNvPr id="199" name="Google Shape;199;p24"/>
          <p:cNvSpPr txBox="1"/>
          <p:nvPr>
            <p:ph idx="12" type="sldNum"/>
          </p:nvPr>
        </p:nvSpPr>
        <p:spPr>
          <a:xfrm>
            <a:off x="8072109" y="472200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0" name="Google Shape;200;p2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250" y="1225730"/>
            <a:ext cx="8003512" cy="314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5"/>
          <p:cNvPicPr preferRelativeResize="0"/>
          <p:nvPr/>
        </p:nvPicPr>
        <p:blipFill rotWithShape="1">
          <a:blip r:embed="rId3">
            <a:alphaModFix/>
          </a:blip>
          <a:srcRect b="14198" l="7825" r="9454" t="11113"/>
          <a:stretch/>
        </p:blipFill>
        <p:spPr>
          <a:xfrm>
            <a:off x="1551662" y="1192200"/>
            <a:ext cx="5889785" cy="334507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5"/>
          <p:cNvSpPr txBox="1"/>
          <p:nvPr/>
        </p:nvSpPr>
        <p:spPr>
          <a:xfrm>
            <a:off x="2157350" y="4672650"/>
            <a:ext cx="69867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Q5: When do you expect your business revenue to return to its pre-pandemic level? 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0" y="696230"/>
            <a:ext cx="91440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Century Gothic"/>
                <a:ea typeface="Century Gothic"/>
                <a:cs typeface="Century Gothic"/>
                <a:sym typeface="Century Gothic"/>
              </a:rPr>
              <a:t>Expect at least 6 months before reaching pre-pandemic revenue </a:t>
            </a:r>
            <a:endParaRPr i="1"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Century Gothic"/>
                <a:ea typeface="Century Gothic"/>
                <a:cs typeface="Century Gothic"/>
                <a:sym typeface="Century Gothic"/>
              </a:rPr>
              <a:t>% of Respondents </a:t>
            </a:r>
            <a:endParaRPr i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5"/>
          <p:cNvSpPr txBox="1"/>
          <p:nvPr>
            <p:ph type="title"/>
          </p:nvPr>
        </p:nvSpPr>
        <p:spPr>
          <a:xfrm>
            <a:off x="580200" y="305375"/>
            <a:ext cx="84291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AAPI Business Owners Expect Slower Recovery vs White or Hispanic Peers </a:t>
            </a:r>
            <a:endParaRPr sz="2200"/>
          </a:p>
        </p:txBody>
      </p:sp>
      <p:sp>
        <p:nvSpPr>
          <p:cNvPr id="209" name="Google Shape;209;p25"/>
          <p:cNvSpPr txBox="1"/>
          <p:nvPr>
            <p:ph idx="12" type="sldNum"/>
          </p:nvPr>
        </p:nvSpPr>
        <p:spPr>
          <a:xfrm>
            <a:off x="8072109" y="472200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</a:rPr>
              <a:t>‹#›</a:t>
            </a:fld>
            <a:endParaRPr sz="900">
              <a:solidFill>
                <a:srgbClr val="888888"/>
              </a:solidFill>
            </a:endParaRPr>
          </a:p>
        </p:txBody>
      </p:sp>
      <p:cxnSp>
        <p:nvCxnSpPr>
          <p:cNvPr id="210" name="Google Shape;210;p25"/>
          <p:cNvCxnSpPr/>
          <p:nvPr/>
        </p:nvCxnSpPr>
        <p:spPr>
          <a:xfrm rot="10800000">
            <a:off x="6556900" y="1038812"/>
            <a:ext cx="0" cy="3600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/>
        </p:nvSpPr>
        <p:spPr>
          <a:xfrm>
            <a:off x="2157350" y="4672650"/>
            <a:ext cx="69867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Q5: When do you expect your business revenue to return to its pre-pandemic level?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Note: All segments represent n&gt;30. Native sample too small to include.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0" y="696230"/>
            <a:ext cx="91440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Century Gothic"/>
                <a:ea typeface="Century Gothic"/>
                <a:cs typeface="Century Gothic"/>
                <a:sym typeface="Century Gothic"/>
              </a:rPr>
              <a:t>Expect at least 6 months before reaching pre-pandemic revenue </a:t>
            </a:r>
            <a:endParaRPr i="1"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Century Gothic"/>
                <a:ea typeface="Century Gothic"/>
                <a:cs typeface="Century Gothic"/>
                <a:sym typeface="Century Gothic"/>
              </a:rPr>
              <a:t>% of Respondents </a:t>
            </a:r>
            <a:endParaRPr i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26"/>
          <p:cNvSpPr txBox="1"/>
          <p:nvPr>
            <p:ph type="title"/>
          </p:nvPr>
        </p:nvSpPr>
        <p:spPr>
          <a:xfrm>
            <a:off x="580200" y="76775"/>
            <a:ext cx="79836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Older AAPI Business Owners Expect Slowest Recovery</a:t>
            </a:r>
            <a:endParaRPr sz="2200"/>
          </a:p>
        </p:txBody>
      </p:sp>
      <p:sp>
        <p:nvSpPr>
          <p:cNvPr id="218" name="Google Shape;218;p26"/>
          <p:cNvSpPr txBox="1"/>
          <p:nvPr>
            <p:ph idx="12" type="sldNum"/>
          </p:nvPr>
        </p:nvSpPr>
        <p:spPr>
          <a:xfrm>
            <a:off x="8072109" y="472200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</a:rPr>
              <a:t>‹#›</a:t>
            </a:fld>
            <a:endParaRPr sz="900">
              <a:solidFill>
                <a:srgbClr val="888888"/>
              </a:solidFill>
            </a:endParaRPr>
          </a:p>
        </p:txBody>
      </p:sp>
      <p:pic>
        <p:nvPicPr>
          <p:cNvPr id="219" name="Google Shape;219;p26" title="Chart"/>
          <p:cNvPicPr preferRelativeResize="0"/>
          <p:nvPr/>
        </p:nvPicPr>
        <p:blipFill rotWithShape="1">
          <a:blip r:embed="rId3">
            <a:alphaModFix/>
          </a:blip>
          <a:srcRect b="8807" l="0" r="0" t="5267"/>
          <a:stretch/>
        </p:blipFill>
        <p:spPr>
          <a:xfrm>
            <a:off x="1327100" y="1192100"/>
            <a:ext cx="6489799" cy="3362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26"/>
          <p:cNvCxnSpPr/>
          <p:nvPr/>
        </p:nvCxnSpPr>
        <p:spPr>
          <a:xfrm rot="10800000">
            <a:off x="6447825" y="1410675"/>
            <a:ext cx="48600" cy="3128100"/>
          </a:xfrm>
          <a:prstGeom prst="straightConnector1">
            <a:avLst/>
          </a:prstGeom>
          <a:noFill/>
          <a:ln cap="flat" cmpd="sng" w="19050">
            <a:solidFill>
              <a:srgbClr val="B8C7E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26"/>
          <p:cNvCxnSpPr/>
          <p:nvPr/>
        </p:nvCxnSpPr>
        <p:spPr>
          <a:xfrm rot="10800000">
            <a:off x="6633775" y="1462275"/>
            <a:ext cx="24300" cy="31008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7" title="Chart"/>
          <p:cNvPicPr preferRelativeResize="0"/>
          <p:nvPr/>
        </p:nvPicPr>
        <p:blipFill rotWithShape="1">
          <a:blip r:embed="rId3">
            <a:alphaModFix/>
          </a:blip>
          <a:srcRect b="0" l="9573" r="6744" t="7304"/>
          <a:stretch/>
        </p:blipFill>
        <p:spPr>
          <a:xfrm>
            <a:off x="1240237" y="1171050"/>
            <a:ext cx="6663537" cy="326510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 txBox="1"/>
          <p:nvPr>
            <p:ph type="title"/>
          </p:nvPr>
        </p:nvSpPr>
        <p:spPr>
          <a:xfrm>
            <a:off x="580200" y="305375"/>
            <a:ext cx="84072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Long-Standing AAPI Businesses Expect Slowest </a:t>
            </a:r>
            <a:r>
              <a:rPr lang="en"/>
              <a:t>Recovery</a:t>
            </a:r>
            <a:endParaRPr/>
          </a:p>
        </p:txBody>
      </p:sp>
      <p:sp>
        <p:nvSpPr>
          <p:cNvPr id="228" name="Google Shape;228;p27"/>
          <p:cNvSpPr txBox="1"/>
          <p:nvPr/>
        </p:nvSpPr>
        <p:spPr>
          <a:xfrm>
            <a:off x="112475" y="677125"/>
            <a:ext cx="71712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Respondents who expect recovery will take at least 6 months, by time in business 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7"/>
          <p:cNvSpPr txBox="1"/>
          <p:nvPr/>
        </p:nvSpPr>
        <p:spPr>
          <a:xfrm>
            <a:off x="2144800" y="4611875"/>
            <a:ext cx="69993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Q5: When do you expect your business revenue to return to its pre-pandemic level?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Q39: How long has your business been in operation?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Note: Totals include Native respondents but sample too small for meaningful subcut analysis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7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</a:rPr>
              <a:t>‹#›</a:t>
            </a:fld>
            <a:endParaRPr sz="900">
              <a:solidFill>
                <a:srgbClr val="888888"/>
              </a:solidFill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1282975" y="1118850"/>
            <a:ext cx="1089600" cy="30759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idx="4294967295" type="body"/>
          </p:nvPr>
        </p:nvSpPr>
        <p:spPr>
          <a:xfrm>
            <a:off x="628650" y="607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After more than one year of lockdowns, devastating illness, and social unrest, there are signs that across the country customers are returning, and we’re getting back to business.  </a:t>
            </a:r>
            <a:endParaRPr sz="18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Yet there are gaps in understanding what small business owners are experiencing and whether this emerging recovery is evenly distributed within the AAPI and other small business communities </a:t>
            </a:r>
            <a:endParaRPr sz="18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National ACE and Reimagine Main Street fielded a n</a:t>
            </a:r>
            <a:r>
              <a:rPr lang="en" sz="1800"/>
              <a:t>ational survey of AAPI small business owners </a:t>
            </a:r>
            <a:r>
              <a:rPr lang="en" sz="1800"/>
              <a:t>from</a:t>
            </a:r>
            <a:r>
              <a:rPr lang="en" sz="1800"/>
              <a:t> </a:t>
            </a:r>
            <a:r>
              <a:rPr lang="en" sz="1800"/>
              <a:t>April 28</a:t>
            </a:r>
            <a:r>
              <a:rPr lang="en" sz="1800"/>
              <a:t>-June 8, 2021. In tandem, we fielded a survey including Black, Hispanic, Native and White business owners for comparison from April 28-May 12. </a:t>
            </a:r>
            <a:endParaRPr sz="1800"/>
          </a:p>
        </p:txBody>
      </p:sp>
      <p:sp>
        <p:nvSpPr>
          <p:cNvPr id="61" name="Google Shape;61;p10"/>
          <p:cNvSpPr txBox="1"/>
          <p:nvPr>
            <p:ph type="title"/>
          </p:nvPr>
        </p:nvSpPr>
        <p:spPr>
          <a:xfrm>
            <a:off x="580200" y="76775"/>
            <a:ext cx="79836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 for this Survey </a:t>
            </a:r>
            <a:endParaRPr/>
          </a:p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8002175" y="4749900"/>
            <a:ext cx="4143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888888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</a:rPr>
              <a:t>‹#›</a:t>
            </a:fld>
            <a:endParaRPr sz="900"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8" title="Chart"/>
          <p:cNvPicPr preferRelativeResize="0"/>
          <p:nvPr/>
        </p:nvPicPr>
        <p:blipFill rotWithShape="1">
          <a:blip r:embed="rId3">
            <a:alphaModFix/>
          </a:blip>
          <a:srcRect b="0" l="8760" r="6024" t="7192"/>
          <a:stretch/>
        </p:blipFill>
        <p:spPr>
          <a:xfrm>
            <a:off x="838750" y="1165438"/>
            <a:ext cx="7466499" cy="338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8"/>
          <p:cNvSpPr txBox="1"/>
          <p:nvPr>
            <p:ph type="title"/>
          </p:nvPr>
        </p:nvSpPr>
        <p:spPr>
          <a:xfrm>
            <a:off x="580200" y="76775"/>
            <a:ext cx="79836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Hardest Hit AAPI Businesses Expect Slowest Recovery</a:t>
            </a:r>
            <a:endParaRPr/>
          </a:p>
        </p:txBody>
      </p:sp>
      <p:sp>
        <p:nvSpPr>
          <p:cNvPr id="238" name="Google Shape;238;p28"/>
          <p:cNvSpPr txBox="1"/>
          <p:nvPr/>
        </p:nvSpPr>
        <p:spPr>
          <a:xfrm>
            <a:off x="112475" y="524725"/>
            <a:ext cx="61941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Respondents who expect it will take &gt; 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6 months to reach pre-pandemic revenue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2144800" y="4611875"/>
            <a:ext cx="69993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Q5: When do you expect your business revenue to return to its pre-pandemic level? ; Q8: Looking back, what was the impact of COVID-19 on your business? 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Note: Totals include Native respondents but sample too small for meaningful subcut analysis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28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</a:rPr>
              <a:t>‹#›</a:t>
            </a:fld>
            <a:endParaRPr sz="900">
              <a:solidFill>
                <a:srgbClr val="888888"/>
              </a:solidFill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2473550" y="1165450"/>
            <a:ext cx="1162500" cy="3036900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>
            <p:ph type="title"/>
          </p:nvPr>
        </p:nvSpPr>
        <p:spPr>
          <a:xfrm>
            <a:off x="580200" y="381575"/>
            <a:ext cx="79836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Operational Changes Have Become the “New Normal”</a:t>
            </a:r>
            <a:r>
              <a:rPr lang="en"/>
              <a:t> </a:t>
            </a:r>
            <a:r>
              <a:rPr lang="en"/>
              <a:t>for AAPI Small Business Owners </a:t>
            </a:r>
            <a:endParaRPr/>
          </a:p>
        </p:txBody>
      </p:sp>
      <p:sp>
        <p:nvSpPr>
          <p:cNvPr id="247" name="Google Shape;247;p29"/>
          <p:cNvSpPr txBox="1"/>
          <p:nvPr/>
        </p:nvSpPr>
        <p:spPr>
          <a:xfrm>
            <a:off x="112475" y="829525"/>
            <a:ext cx="84513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Respondents who Agree that “Changes to business operations in response to the pandemic will become permanent.”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2144800" y="4688075"/>
            <a:ext cx="69993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 Tell us the extent to which you agree or disagree with the following statements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“Strongly agree” and “agree” vs “Disagree and Strongly Disagree ; 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**Of those who expressed an opinion 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29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0" name="Google Shape;250;p2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5938" y="1377400"/>
            <a:ext cx="6184365" cy="313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/>
          <p:nvPr>
            <p:ph type="title"/>
          </p:nvPr>
        </p:nvSpPr>
        <p:spPr>
          <a:xfrm>
            <a:off x="580200" y="76775"/>
            <a:ext cx="79836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in 5 AAPI Businesses Does Not Expect to Survive</a:t>
            </a:r>
            <a:endParaRPr/>
          </a:p>
        </p:txBody>
      </p:sp>
      <p:sp>
        <p:nvSpPr>
          <p:cNvPr id="256" name="Google Shape;256;p30"/>
          <p:cNvSpPr txBox="1"/>
          <p:nvPr/>
        </p:nvSpPr>
        <p:spPr>
          <a:xfrm>
            <a:off x="112475" y="524725"/>
            <a:ext cx="71712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“I am confident that my business will make it to the end of the year”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Disagree*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0"/>
          <p:cNvSpPr txBox="1"/>
          <p:nvPr/>
        </p:nvSpPr>
        <p:spPr>
          <a:xfrm>
            <a:off x="2144800" y="4611875"/>
            <a:ext cx="69993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 As you reflect on where things stand today, how would you characterize your outlook: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*Of those who expressed an opinion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30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</a:rPr>
              <a:t>‹#›</a:t>
            </a:fld>
            <a:endParaRPr sz="900">
              <a:solidFill>
                <a:srgbClr val="888888"/>
              </a:solidFill>
            </a:endParaRPr>
          </a:p>
        </p:txBody>
      </p:sp>
      <p:pic>
        <p:nvPicPr>
          <p:cNvPr id="259" name="Google Shape;259;p30"/>
          <p:cNvPicPr preferRelativeResize="0"/>
          <p:nvPr/>
        </p:nvPicPr>
        <p:blipFill rotWithShape="1">
          <a:blip r:embed="rId3">
            <a:alphaModFix/>
          </a:blip>
          <a:srcRect b="13551" l="1006" r="7493" t="11866"/>
          <a:stretch/>
        </p:blipFill>
        <p:spPr>
          <a:xfrm>
            <a:off x="741750" y="1140250"/>
            <a:ext cx="6298676" cy="3229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30"/>
          <p:cNvCxnSpPr/>
          <p:nvPr/>
        </p:nvCxnSpPr>
        <p:spPr>
          <a:xfrm rot="10800000">
            <a:off x="4257753" y="972674"/>
            <a:ext cx="0" cy="358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/>
          <p:nvPr>
            <p:ph idx="12" type="sldNum"/>
          </p:nvPr>
        </p:nvSpPr>
        <p:spPr>
          <a:xfrm>
            <a:off x="6636000" y="479693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31"/>
          <p:cNvSpPr txBox="1"/>
          <p:nvPr/>
        </p:nvSpPr>
        <p:spPr>
          <a:xfrm>
            <a:off x="797025" y="2256300"/>
            <a:ext cx="71811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Bias &amp; Anti-Asian Sentiment</a:t>
            </a:r>
            <a:endParaRPr b="1"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7" name="Google Shape;2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6548" y="887673"/>
            <a:ext cx="2390898" cy="43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/>
          <p:nvPr>
            <p:ph type="title"/>
          </p:nvPr>
        </p:nvSpPr>
        <p:spPr>
          <a:xfrm>
            <a:off x="580200" y="381575"/>
            <a:ext cx="82719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in 10 AAPI Small Business Owners Report Having Been Blamed for the COVID-19 Pandemic</a:t>
            </a:r>
            <a:endParaRPr/>
          </a:p>
        </p:txBody>
      </p:sp>
      <p:sp>
        <p:nvSpPr>
          <p:cNvPr id="273" name="Google Shape;273;p32"/>
          <p:cNvSpPr txBox="1"/>
          <p:nvPr/>
        </p:nvSpPr>
        <p:spPr>
          <a:xfrm>
            <a:off x="36275" y="75332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Respondents who report experiencing Blame for COVID-19 Pandemic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32"/>
          <p:cNvSpPr txBox="1"/>
          <p:nvPr/>
        </p:nvSpPr>
        <p:spPr>
          <a:xfrm>
            <a:off x="2144800" y="46880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Q32: Reflecting on the past 12 months, have you experienced any of the following because you are of Asian or Pacific Island origin?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32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6" name="Google Shape;276;p3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88" y="1232425"/>
            <a:ext cx="8511613" cy="32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 txBox="1"/>
          <p:nvPr>
            <p:ph type="title"/>
          </p:nvPr>
        </p:nvSpPr>
        <p:spPr>
          <a:xfrm>
            <a:off x="580200" y="381575"/>
            <a:ext cx="82719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in Four AAPI Small </a:t>
            </a:r>
            <a:r>
              <a:rPr lang="en"/>
              <a:t>Business Owners Experienced Vandalism or Threats at Their Businesses</a:t>
            </a:r>
            <a:endParaRPr/>
          </a:p>
        </p:txBody>
      </p:sp>
      <p:sp>
        <p:nvSpPr>
          <p:cNvPr id="282" name="Google Shape;282;p33"/>
          <p:cNvSpPr txBox="1"/>
          <p:nvPr/>
        </p:nvSpPr>
        <p:spPr>
          <a:xfrm>
            <a:off x="36275" y="67712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Respondents who report experiencing v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andalism or threats at their places of business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33"/>
          <p:cNvSpPr txBox="1"/>
          <p:nvPr/>
        </p:nvSpPr>
        <p:spPr>
          <a:xfrm>
            <a:off x="2144800" y="46880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Q32: Reflecting on the past 12 months, have you experienced any of the following because you are of Asian or Pacific Island origin?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33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5" name="Google Shape;285;p3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13" y="1253125"/>
            <a:ext cx="8511613" cy="32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 txBox="1"/>
          <p:nvPr>
            <p:ph type="title"/>
          </p:nvPr>
        </p:nvSpPr>
        <p:spPr>
          <a:xfrm>
            <a:off x="580200" y="381575"/>
            <a:ext cx="82719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One Third of </a:t>
            </a:r>
            <a:r>
              <a:rPr lang="en"/>
              <a:t>AAPI Small Business Owners Say they are Disadvantaged Due to their Race </a:t>
            </a:r>
            <a:endParaRPr/>
          </a:p>
        </p:txBody>
      </p:sp>
      <p:sp>
        <p:nvSpPr>
          <p:cNvPr id="291" name="Google Shape;291;p34"/>
          <p:cNvSpPr txBox="1"/>
          <p:nvPr/>
        </p:nvSpPr>
        <p:spPr>
          <a:xfrm>
            <a:off x="36275" y="67712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Does 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race or ethnicity affect opportunities available to the business?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4"/>
          <p:cNvSpPr txBox="1"/>
          <p:nvPr/>
        </p:nvSpPr>
        <p:spPr>
          <a:xfrm>
            <a:off x="2144800" y="46880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Q11: Reflect on the last 12 months and where your business is today. Do you think your race or ethnicity affects opportunities available to your business and/or your business performance?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4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4" name="Google Shape;294;p3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75" y="1197900"/>
            <a:ext cx="8228496" cy="32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"/>
          <p:cNvSpPr txBox="1"/>
          <p:nvPr>
            <p:ph type="title"/>
          </p:nvPr>
        </p:nvSpPr>
        <p:spPr>
          <a:xfrm>
            <a:off x="580200" y="381575"/>
            <a:ext cx="82719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AAPI Women Business Owners More Likely to </a:t>
            </a:r>
            <a:r>
              <a:rPr lang="en"/>
              <a:t>Experience Unfair Treatment Due to Race or Ethnicity </a:t>
            </a:r>
            <a:endParaRPr/>
          </a:p>
        </p:txBody>
      </p:sp>
      <p:sp>
        <p:nvSpPr>
          <p:cNvPr id="300" name="Google Shape;300;p35"/>
          <p:cNvSpPr txBox="1"/>
          <p:nvPr/>
        </p:nvSpPr>
        <p:spPr>
          <a:xfrm>
            <a:off x="36275" y="67712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Respondents who report their businesses were treated unfairly because of their race or ethnicity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5"/>
          <p:cNvSpPr txBox="1"/>
          <p:nvPr/>
        </p:nvSpPr>
        <p:spPr>
          <a:xfrm>
            <a:off x="2144800" y="46880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Q9 Was there a time in the last twelve months when you felt you or your business was treated unfairly because of your racial or ethnic background?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5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3" name="Google Shape;303;p3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450" y="1253125"/>
            <a:ext cx="6565101" cy="32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"/>
          <p:cNvSpPr txBox="1"/>
          <p:nvPr>
            <p:ph type="title"/>
          </p:nvPr>
        </p:nvSpPr>
        <p:spPr>
          <a:xfrm>
            <a:off x="580200" y="381575"/>
            <a:ext cx="82719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than Half of</a:t>
            </a:r>
            <a:r>
              <a:rPr lang="en"/>
              <a:t> AAPI Women Small Business Owners  Treated with Disrespect</a:t>
            </a:r>
            <a:endParaRPr/>
          </a:p>
        </p:txBody>
      </p:sp>
      <p:sp>
        <p:nvSpPr>
          <p:cNvPr id="309" name="Google Shape;309;p36"/>
          <p:cNvSpPr txBox="1"/>
          <p:nvPr/>
        </p:nvSpPr>
        <p:spPr>
          <a:xfrm>
            <a:off x="36275" y="67712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Respondents who report having been treated with disrespect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36"/>
          <p:cNvSpPr txBox="1"/>
          <p:nvPr/>
        </p:nvSpPr>
        <p:spPr>
          <a:xfrm>
            <a:off x="2144800" y="46880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Q32: Reflecting on the past 12 months, have you experienced any of the following because you are of Asian or Pacific Island origin?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36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2" name="Google Shape;312;p3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88" y="1184100"/>
            <a:ext cx="8511613" cy="32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/>
          <p:nvPr>
            <p:ph type="title"/>
          </p:nvPr>
        </p:nvSpPr>
        <p:spPr>
          <a:xfrm>
            <a:off x="580200" y="381575"/>
            <a:ext cx="82719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than 40% of AAPI Small Business Owners Were Treated Unfairly at Restaurants or Stores</a:t>
            </a:r>
            <a:endParaRPr/>
          </a:p>
        </p:txBody>
      </p:sp>
      <p:sp>
        <p:nvSpPr>
          <p:cNvPr id="318" name="Google Shape;318;p37"/>
          <p:cNvSpPr txBox="1"/>
          <p:nvPr/>
        </p:nvSpPr>
        <p:spPr>
          <a:xfrm>
            <a:off x="36275" y="67712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Respondents who report having been treated unfairly at restaurants or stores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37"/>
          <p:cNvSpPr txBox="1"/>
          <p:nvPr/>
        </p:nvSpPr>
        <p:spPr>
          <a:xfrm>
            <a:off x="2144800" y="46880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Q32: Reflecting on the past 12 months, have you experienced any of the following because you are of Asian or Pacific Island origin?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37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1" name="Google Shape;321;p3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88" y="1253125"/>
            <a:ext cx="8511613" cy="32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580200" y="76775"/>
            <a:ext cx="79836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002175" y="4749900"/>
            <a:ext cx="4143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888888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</a:rPr>
              <a:t>‹#›</a:t>
            </a:fld>
            <a:endParaRPr sz="900">
              <a:solidFill>
                <a:srgbClr val="888888"/>
              </a:solidFill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510150" y="2052275"/>
            <a:ext cx="81237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3260"/>
                </a:solidFill>
                <a:latin typeface="Montserrat"/>
                <a:ea typeface="Montserrat"/>
                <a:cs typeface="Montserrat"/>
                <a:sym typeface="Montserrat"/>
              </a:rPr>
              <a:t>Mission: to serve as a strong </a:t>
            </a:r>
            <a:r>
              <a:rPr b="1" lang="en">
                <a:solidFill>
                  <a:srgbClr val="1A3260"/>
                </a:solidFill>
                <a:latin typeface="Montserrat"/>
                <a:ea typeface="Montserrat"/>
                <a:cs typeface="Montserrat"/>
                <a:sym typeface="Montserrat"/>
              </a:rPr>
              <a:t>advocate of AAPI business </a:t>
            </a:r>
            <a:r>
              <a:rPr lang="en">
                <a:solidFill>
                  <a:srgbClr val="1A3260"/>
                </a:solidFill>
                <a:latin typeface="Montserrat"/>
                <a:ea typeface="Montserrat"/>
                <a:cs typeface="Montserrat"/>
                <a:sym typeface="Montserrat"/>
              </a:rPr>
              <a:t>interests and </a:t>
            </a:r>
            <a:r>
              <a:rPr b="1" lang="en">
                <a:solidFill>
                  <a:srgbClr val="1A3260"/>
                </a:solidFill>
                <a:latin typeface="Montserrat"/>
                <a:ea typeface="Montserrat"/>
                <a:cs typeface="Montserrat"/>
                <a:sym typeface="Montserrat"/>
              </a:rPr>
              <a:t>affect positive change </a:t>
            </a:r>
            <a:r>
              <a:rPr lang="en">
                <a:solidFill>
                  <a:srgbClr val="1A3260"/>
                </a:solidFill>
                <a:latin typeface="Montserrat"/>
                <a:ea typeface="Montserrat"/>
                <a:cs typeface="Montserrat"/>
                <a:sym typeface="Montserrat"/>
              </a:rPr>
              <a:t>on all issues that enhance and advance the goals and aspirations of AAPI business owners.</a:t>
            </a:r>
            <a:endParaRPr>
              <a:solidFill>
                <a:srgbClr val="1A32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1A3260"/>
              </a:buClr>
              <a:buSzPts val="1300"/>
              <a:buFont typeface="Montserrat"/>
              <a:buChar char="●"/>
            </a:pPr>
            <a:r>
              <a:rPr lang="en" sz="1300">
                <a:solidFill>
                  <a:srgbClr val="1A3260"/>
                </a:solidFill>
                <a:latin typeface="Montserrat"/>
                <a:ea typeface="Montserrat"/>
                <a:cs typeface="Montserrat"/>
                <a:sym typeface="Montserrat"/>
              </a:rPr>
              <a:t>There are </a:t>
            </a:r>
            <a:r>
              <a:rPr b="1" lang="en" sz="1300">
                <a:solidFill>
                  <a:srgbClr val="1A3260"/>
                </a:solidFill>
                <a:latin typeface="Montserrat"/>
                <a:ea typeface="Montserrat"/>
                <a:cs typeface="Montserrat"/>
                <a:sym typeface="Montserrat"/>
              </a:rPr>
              <a:t>2.2 Million </a:t>
            </a:r>
            <a:r>
              <a:rPr lang="en" sz="1300">
                <a:solidFill>
                  <a:srgbClr val="1A3260"/>
                </a:solidFill>
                <a:latin typeface="Montserrat"/>
                <a:ea typeface="Montserrat"/>
                <a:cs typeface="Montserrat"/>
                <a:sym typeface="Montserrat"/>
              </a:rPr>
              <a:t>of Asian American &amp; Pacific Islander (AAPI) business owners</a:t>
            </a:r>
            <a:endParaRPr sz="1300">
              <a:solidFill>
                <a:srgbClr val="1A32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260"/>
              </a:buClr>
              <a:buSzPts val="1300"/>
              <a:buFont typeface="Montserrat"/>
              <a:buChar char="●"/>
            </a:pPr>
            <a:r>
              <a:rPr lang="en" sz="1300">
                <a:solidFill>
                  <a:srgbClr val="1A3260"/>
                </a:solidFill>
                <a:latin typeface="Montserrat"/>
                <a:ea typeface="Montserrat"/>
                <a:cs typeface="Montserrat"/>
                <a:sym typeface="Montserrat"/>
              </a:rPr>
              <a:t>ACE was the only national AAPI Chamber who received a CARES ACT grant from MBDA. Conducted 100+ virtual events to help AAPI businesses navigate the Covid-19 pandemic. Partnered with our network of 65+ affiliate AAPI Chambers and organizations to share resources and information nationwide.</a:t>
            </a:r>
            <a:endParaRPr sz="1300">
              <a:solidFill>
                <a:srgbClr val="1A32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260"/>
              </a:buClr>
              <a:buSzPts val="1300"/>
              <a:buFont typeface="Montserrat"/>
              <a:buChar char="●"/>
            </a:pPr>
            <a:r>
              <a:rPr lang="en" sz="1300">
                <a:solidFill>
                  <a:srgbClr val="1A3260"/>
                </a:solidFill>
                <a:latin typeface="Montserrat"/>
                <a:ea typeface="Montserrat"/>
                <a:cs typeface="Montserrat"/>
                <a:sym typeface="Montserrat"/>
              </a:rPr>
              <a:t>ACE NextGen elevates the success of AAPI millennial entrepreneurs. We developed virtual programming to help AAPI business owners remain resilient during this pandemic.  </a:t>
            </a:r>
            <a:endParaRPr sz="1200">
              <a:highlight>
                <a:srgbClr val="FFFFFF"/>
              </a:highlight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"/>
            <a:ext cx="9143998" cy="195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4575" y="-1"/>
            <a:ext cx="5239706" cy="195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"/>
          <p:cNvSpPr txBox="1"/>
          <p:nvPr>
            <p:ph type="title"/>
          </p:nvPr>
        </p:nvSpPr>
        <p:spPr>
          <a:xfrm>
            <a:off x="580200" y="381575"/>
            <a:ext cx="82719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AAPI Women Business Owners Frequently </a:t>
            </a:r>
            <a:r>
              <a:rPr lang="en"/>
              <a:t>Treated as if they were Not Smart</a:t>
            </a:r>
            <a:endParaRPr/>
          </a:p>
        </p:txBody>
      </p:sp>
      <p:sp>
        <p:nvSpPr>
          <p:cNvPr id="327" name="Google Shape;327;p38"/>
          <p:cNvSpPr txBox="1"/>
          <p:nvPr/>
        </p:nvSpPr>
        <p:spPr>
          <a:xfrm>
            <a:off x="36275" y="67712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Respondents who report having been treated as if they were not smart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38"/>
          <p:cNvSpPr txBox="1"/>
          <p:nvPr/>
        </p:nvSpPr>
        <p:spPr>
          <a:xfrm>
            <a:off x="2144800" y="46880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Q32: Reflecting on the past 12 months, have you experienced any of the following because you are of Asian or Pacific Island origin?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38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0" name="Google Shape;330;p3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13" y="1253125"/>
            <a:ext cx="8511613" cy="32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 txBox="1"/>
          <p:nvPr>
            <p:ph type="title"/>
          </p:nvPr>
        </p:nvSpPr>
        <p:spPr>
          <a:xfrm>
            <a:off x="580200" y="381575"/>
            <a:ext cx="82719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&gt;30% of Four </a:t>
            </a:r>
            <a:r>
              <a:rPr lang="en"/>
              <a:t>AAPI Small Business Owners Were Criticized for an Accent or Manner of Speech</a:t>
            </a:r>
            <a:endParaRPr/>
          </a:p>
        </p:txBody>
      </p:sp>
      <p:sp>
        <p:nvSpPr>
          <p:cNvPr id="336" name="Google Shape;336;p39"/>
          <p:cNvSpPr txBox="1"/>
          <p:nvPr/>
        </p:nvSpPr>
        <p:spPr>
          <a:xfrm>
            <a:off x="36275" y="67712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Respondents who report having been criticized for an accent or manner of speech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39"/>
          <p:cNvSpPr txBox="1"/>
          <p:nvPr/>
        </p:nvSpPr>
        <p:spPr>
          <a:xfrm>
            <a:off x="2144800" y="46880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Q32: Reflecting on the past 12 months, have you experienced any of the following because you are of Asian or Pacific Island origin?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39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9" name="Google Shape;339;p3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88" y="1253125"/>
            <a:ext cx="8511613" cy="32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0"/>
          <p:cNvSpPr txBox="1"/>
          <p:nvPr>
            <p:ph type="title"/>
          </p:nvPr>
        </p:nvSpPr>
        <p:spPr>
          <a:xfrm>
            <a:off x="580200" y="381575"/>
            <a:ext cx="82719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~40% of AAPI Business Owners Report Being Feared by Others</a:t>
            </a:r>
            <a:endParaRPr/>
          </a:p>
        </p:txBody>
      </p:sp>
      <p:sp>
        <p:nvSpPr>
          <p:cNvPr id="345" name="Google Shape;345;p40"/>
          <p:cNvSpPr txBox="1"/>
          <p:nvPr/>
        </p:nvSpPr>
        <p:spPr>
          <a:xfrm>
            <a:off x="36275" y="67712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Respondents who report having been treated as if they were feared by others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40"/>
          <p:cNvSpPr txBox="1"/>
          <p:nvPr/>
        </p:nvSpPr>
        <p:spPr>
          <a:xfrm>
            <a:off x="2144800" y="46880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Q32: Reflecting on the past 12 months, have you experienced any of the following because you are of Asian or Pacific Island origin?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40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8" name="Google Shape;348;p4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13" y="1253125"/>
            <a:ext cx="8511613" cy="32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1"/>
          <p:cNvSpPr txBox="1"/>
          <p:nvPr>
            <p:ph type="title"/>
          </p:nvPr>
        </p:nvSpPr>
        <p:spPr>
          <a:xfrm>
            <a:off x="580200" y="381575"/>
            <a:ext cx="82719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&gt;20% of </a:t>
            </a:r>
            <a:r>
              <a:rPr lang="en"/>
              <a:t>AAPI Business Owners Report Being Accused of Dishonesty</a:t>
            </a:r>
            <a:endParaRPr/>
          </a:p>
        </p:txBody>
      </p:sp>
      <p:sp>
        <p:nvSpPr>
          <p:cNvPr id="354" name="Google Shape;354;p41"/>
          <p:cNvSpPr txBox="1"/>
          <p:nvPr/>
        </p:nvSpPr>
        <p:spPr>
          <a:xfrm>
            <a:off x="36275" y="67712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Respondents who report having been accused of dishonesty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5" name="Google Shape;355;p41"/>
          <p:cNvSpPr txBox="1"/>
          <p:nvPr/>
        </p:nvSpPr>
        <p:spPr>
          <a:xfrm>
            <a:off x="2144800" y="46880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Q32: Reflecting on the past 12 months, have you experienced any of the following because you are of Asian or Pacific Island origin?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6" name="Google Shape;356;p41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7" name="Google Shape;357;p4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13" y="1177175"/>
            <a:ext cx="8511613" cy="32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2"/>
          <p:cNvSpPr txBox="1"/>
          <p:nvPr>
            <p:ph idx="12" type="sldNum"/>
          </p:nvPr>
        </p:nvSpPr>
        <p:spPr>
          <a:xfrm>
            <a:off x="6636000" y="479693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3" name="Google Shape;363;p42"/>
          <p:cNvSpPr txBox="1"/>
          <p:nvPr/>
        </p:nvSpPr>
        <p:spPr>
          <a:xfrm>
            <a:off x="797025" y="2256300"/>
            <a:ext cx="71811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Relief</a:t>
            </a:r>
            <a:endParaRPr b="1"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4" name="Google Shape;36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6548" y="887673"/>
            <a:ext cx="2390898" cy="43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43" title="Chart"/>
          <p:cNvPicPr preferRelativeResize="0"/>
          <p:nvPr/>
        </p:nvPicPr>
        <p:blipFill rotWithShape="1">
          <a:blip r:embed="rId3">
            <a:alphaModFix/>
          </a:blip>
          <a:srcRect b="17543" l="0" r="0" t="14591"/>
          <a:stretch/>
        </p:blipFill>
        <p:spPr>
          <a:xfrm>
            <a:off x="396400" y="1733650"/>
            <a:ext cx="3990940" cy="268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3" title="Chart"/>
          <p:cNvPicPr preferRelativeResize="0"/>
          <p:nvPr/>
        </p:nvPicPr>
        <p:blipFill rotWithShape="1">
          <a:blip r:embed="rId4">
            <a:alphaModFix/>
          </a:blip>
          <a:srcRect b="18322" l="0" r="0" t="14585"/>
          <a:stretch/>
        </p:blipFill>
        <p:spPr>
          <a:xfrm>
            <a:off x="4849944" y="1733650"/>
            <a:ext cx="3232030" cy="2654882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3"/>
          <p:cNvSpPr txBox="1"/>
          <p:nvPr>
            <p:ph type="title"/>
          </p:nvPr>
        </p:nvSpPr>
        <p:spPr>
          <a:xfrm>
            <a:off x="580200" y="305375"/>
            <a:ext cx="84876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AAPI Small Business Owners Applied for Federal Relief</a:t>
            </a:r>
            <a:endParaRPr/>
          </a:p>
        </p:txBody>
      </p:sp>
      <p:sp>
        <p:nvSpPr>
          <p:cNvPr id="372" name="Google Shape;372;p43"/>
          <p:cNvSpPr txBox="1"/>
          <p:nvPr/>
        </p:nvSpPr>
        <p:spPr>
          <a:xfrm>
            <a:off x="0" y="695950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Application Rates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3" name="Google Shape;373;p43"/>
          <p:cNvSpPr txBox="1"/>
          <p:nvPr/>
        </p:nvSpPr>
        <p:spPr>
          <a:xfrm>
            <a:off x="2144800" y="46880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Q12: Have you applied for any of the following Federal small business relief programs?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4" name="Google Shape;374;p43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5" name="Google Shape;375;p43"/>
          <p:cNvSpPr txBox="1"/>
          <p:nvPr/>
        </p:nvSpPr>
        <p:spPr>
          <a:xfrm>
            <a:off x="1642350" y="1226500"/>
            <a:ext cx="156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PPP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43"/>
          <p:cNvSpPr txBox="1"/>
          <p:nvPr/>
        </p:nvSpPr>
        <p:spPr>
          <a:xfrm>
            <a:off x="5680950" y="1226500"/>
            <a:ext cx="156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EIDL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4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338" y="805175"/>
            <a:ext cx="6555371" cy="3730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4"/>
          <p:cNvSpPr txBox="1"/>
          <p:nvPr>
            <p:ph type="title"/>
          </p:nvPr>
        </p:nvSpPr>
        <p:spPr>
          <a:xfrm>
            <a:off x="580200" y="381575"/>
            <a:ext cx="84876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Gap in PPP Application Rate for Very Small AAPI Businesses</a:t>
            </a:r>
            <a:r>
              <a:rPr lang="en"/>
              <a:t> </a:t>
            </a:r>
            <a:endParaRPr/>
          </a:p>
        </p:txBody>
      </p:sp>
      <p:sp>
        <p:nvSpPr>
          <p:cNvPr id="383" name="Google Shape;383;p44"/>
          <p:cNvSpPr txBox="1"/>
          <p:nvPr/>
        </p:nvSpPr>
        <p:spPr>
          <a:xfrm>
            <a:off x="36275" y="67712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PPP Application Rates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44"/>
          <p:cNvSpPr txBox="1"/>
          <p:nvPr/>
        </p:nvSpPr>
        <p:spPr>
          <a:xfrm>
            <a:off x="2144800" y="46880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Q12: Have you applied for any of the following Federal small business relief programs?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Native sample too small to breakout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*Self-reported for 2020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44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</a:rPr>
              <a:t>‹#›</a:t>
            </a:fld>
            <a:endParaRPr sz="900">
              <a:solidFill>
                <a:srgbClr val="888888"/>
              </a:solidFill>
            </a:endParaRPr>
          </a:p>
        </p:txBody>
      </p:sp>
      <p:sp>
        <p:nvSpPr>
          <p:cNvPr id="386" name="Google Shape;386;p44"/>
          <p:cNvSpPr txBox="1"/>
          <p:nvPr/>
        </p:nvSpPr>
        <p:spPr>
          <a:xfrm>
            <a:off x="924125" y="1337550"/>
            <a:ext cx="700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5"/>
          <p:cNvSpPr txBox="1"/>
          <p:nvPr>
            <p:ph type="title"/>
          </p:nvPr>
        </p:nvSpPr>
        <p:spPr>
          <a:xfrm>
            <a:off x="580200" y="381575"/>
            <a:ext cx="82719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AAPI Business Owners Reported Most Positive PPP Application Experience </a:t>
            </a:r>
            <a:endParaRPr/>
          </a:p>
        </p:txBody>
      </p:sp>
      <p:sp>
        <p:nvSpPr>
          <p:cNvPr id="392" name="Google Shape;392;p45"/>
          <p:cNvSpPr txBox="1"/>
          <p:nvPr/>
        </p:nvSpPr>
        <p:spPr>
          <a:xfrm>
            <a:off x="36275" y="72897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Experience Applying for PPP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45"/>
          <p:cNvSpPr txBox="1"/>
          <p:nvPr/>
        </p:nvSpPr>
        <p:spPr>
          <a:xfrm>
            <a:off x="2144800" y="46880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Q13: How would you characterize your experience applying for small business relief from the Federal government?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*Native sample too small to break out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45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</a:rPr>
              <a:t>‹#›</a:t>
            </a:fld>
            <a:endParaRPr sz="900">
              <a:solidFill>
                <a:srgbClr val="888888"/>
              </a:solidFill>
            </a:endParaRPr>
          </a:p>
        </p:txBody>
      </p:sp>
      <p:pic>
        <p:nvPicPr>
          <p:cNvPr id="395" name="Google Shape;395;p4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575" y="1228775"/>
            <a:ext cx="7322949" cy="34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4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175" y="1218437"/>
            <a:ext cx="6643259" cy="3380587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6"/>
          <p:cNvSpPr txBox="1"/>
          <p:nvPr>
            <p:ph type="title"/>
          </p:nvPr>
        </p:nvSpPr>
        <p:spPr>
          <a:xfrm>
            <a:off x="580200" y="381575"/>
            <a:ext cx="85638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than 2 in 5 Very Small AAPI Businesses Struggled with the Application Process</a:t>
            </a:r>
            <a:endParaRPr/>
          </a:p>
        </p:txBody>
      </p:sp>
      <p:sp>
        <p:nvSpPr>
          <p:cNvPr id="402" name="Google Shape;402;p46"/>
          <p:cNvSpPr txBox="1"/>
          <p:nvPr/>
        </p:nvSpPr>
        <p:spPr>
          <a:xfrm>
            <a:off x="36275" y="106107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Found the application process “Way too complex and time consuming”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46"/>
          <p:cNvSpPr txBox="1"/>
          <p:nvPr/>
        </p:nvSpPr>
        <p:spPr>
          <a:xfrm>
            <a:off x="2144800" y="46880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Q13: How would you characterize your experience applying for small business relief from the Federal government?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*Native sample too small to break out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46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</a:rPr>
              <a:t>‹#›</a:t>
            </a:fld>
            <a:endParaRPr sz="900">
              <a:solidFill>
                <a:srgbClr val="888888"/>
              </a:solidFill>
            </a:endParaRPr>
          </a:p>
        </p:txBody>
      </p:sp>
      <p:cxnSp>
        <p:nvCxnSpPr>
          <p:cNvPr id="405" name="Google Shape;405;p46"/>
          <p:cNvCxnSpPr/>
          <p:nvPr/>
        </p:nvCxnSpPr>
        <p:spPr>
          <a:xfrm rot="10800000">
            <a:off x="6411525" y="1206525"/>
            <a:ext cx="20400" cy="30678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4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625" y="1612650"/>
            <a:ext cx="6414576" cy="2978483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7"/>
          <p:cNvSpPr txBox="1"/>
          <p:nvPr>
            <p:ph type="title"/>
          </p:nvPr>
        </p:nvSpPr>
        <p:spPr>
          <a:xfrm>
            <a:off x="580200" y="381575"/>
            <a:ext cx="82719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Majority of AAPI Applications for PPP Funded; Men More Successful than Women </a:t>
            </a:r>
            <a:endParaRPr/>
          </a:p>
        </p:txBody>
      </p:sp>
      <p:sp>
        <p:nvSpPr>
          <p:cNvPr id="412" name="Google Shape;412;p47"/>
          <p:cNvSpPr txBox="1"/>
          <p:nvPr/>
        </p:nvSpPr>
        <p:spPr>
          <a:xfrm>
            <a:off x="56250" y="75332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PPP Funding Rates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47"/>
          <p:cNvSpPr txBox="1"/>
          <p:nvPr/>
        </p:nvSpPr>
        <p:spPr>
          <a:xfrm>
            <a:off x="2144800" y="46118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Q17: Did you receive funding from any of the following small business relief programs?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47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5" name="Google Shape;415;p47"/>
          <p:cNvSpPr txBox="1"/>
          <p:nvPr/>
        </p:nvSpPr>
        <p:spPr>
          <a:xfrm>
            <a:off x="7100375" y="2211025"/>
            <a:ext cx="67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79%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47"/>
          <p:cNvSpPr txBox="1"/>
          <p:nvPr/>
        </p:nvSpPr>
        <p:spPr>
          <a:xfrm>
            <a:off x="7100375" y="3230813"/>
            <a:ext cx="67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88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47"/>
          <p:cNvSpPr txBox="1"/>
          <p:nvPr/>
        </p:nvSpPr>
        <p:spPr>
          <a:xfrm>
            <a:off x="6719375" y="1343625"/>
            <a:ext cx="165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PPP Funding Rate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6636000" y="479693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2"/>
          <p:cNvSpPr txBox="1"/>
          <p:nvPr/>
        </p:nvSpPr>
        <p:spPr>
          <a:xfrm>
            <a:off x="1047875" y="2290525"/>
            <a:ext cx="7082700" cy="15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Small businesses and their workers must rebound from the COVID-19 crisis so that communities thrive and the benefits ripple throughout the economy.  We are a multi-stakeholder, cross-sector initiative focused on advancing and uplifting innovative solutions to ensure that Main Street is at the center of our recovery. 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Reimagine Main Street is a project of the Public Private Strategies Institute.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" name="Google Shape;7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9449" y="1350882"/>
            <a:ext cx="4285098" cy="7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8"/>
          <p:cNvSpPr txBox="1"/>
          <p:nvPr>
            <p:ph type="title"/>
          </p:nvPr>
        </p:nvSpPr>
        <p:spPr>
          <a:xfrm>
            <a:off x="580200" y="76775"/>
            <a:ext cx="84876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PPP was Critical Lifeline for AAPI Recipients </a:t>
            </a:r>
            <a:endParaRPr/>
          </a:p>
        </p:txBody>
      </p:sp>
      <p:sp>
        <p:nvSpPr>
          <p:cNvPr id="423" name="Google Shape;423;p48"/>
          <p:cNvSpPr txBox="1"/>
          <p:nvPr/>
        </p:nvSpPr>
        <p:spPr>
          <a:xfrm>
            <a:off x="36275" y="60092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“How would you characterize the impact on your business of the PPP funding you 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received?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 who selected “Critical to keep the business afloat”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48"/>
          <p:cNvSpPr txBox="1"/>
          <p:nvPr/>
        </p:nvSpPr>
        <p:spPr>
          <a:xfrm>
            <a:off x="2144800" y="46880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Q18: For each relief program from which you received funding, how would you characterize the impact on your business?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Native sample too small for confidence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48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</a:rPr>
              <a:t>‹#›</a:t>
            </a:fld>
            <a:endParaRPr sz="900">
              <a:solidFill>
                <a:srgbClr val="888888"/>
              </a:solidFill>
            </a:endParaRPr>
          </a:p>
        </p:txBody>
      </p:sp>
      <p:pic>
        <p:nvPicPr>
          <p:cNvPr id="426" name="Google Shape;426;p48"/>
          <p:cNvPicPr preferRelativeResize="0"/>
          <p:nvPr/>
        </p:nvPicPr>
        <p:blipFill rotWithShape="1">
          <a:blip r:embed="rId3">
            <a:alphaModFix/>
          </a:blip>
          <a:srcRect b="18602" l="6022" r="5286" t="18293"/>
          <a:stretch/>
        </p:blipFill>
        <p:spPr>
          <a:xfrm>
            <a:off x="1422400" y="1371025"/>
            <a:ext cx="6299203" cy="281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9"/>
          <p:cNvSpPr txBox="1"/>
          <p:nvPr>
            <p:ph type="title"/>
          </p:nvPr>
        </p:nvSpPr>
        <p:spPr>
          <a:xfrm>
            <a:off x="580200" y="381575"/>
            <a:ext cx="83184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Largest AAPI Business Were Most Successful with PPP Funding</a:t>
            </a:r>
            <a:endParaRPr/>
          </a:p>
        </p:txBody>
      </p:sp>
      <p:sp>
        <p:nvSpPr>
          <p:cNvPr id="432" name="Google Shape;432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3" name="Google Shape;433;p49"/>
          <p:cNvSpPr txBox="1"/>
          <p:nvPr/>
        </p:nvSpPr>
        <p:spPr>
          <a:xfrm>
            <a:off x="36275" y="75332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PPP Funding Rates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49"/>
          <p:cNvSpPr txBox="1"/>
          <p:nvPr/>
        </p:nvSpPr>
        <p:spPr>
          <a:xfrm>
            <a:off x="2144800" y="46880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Q17: Did you receive funding from any of the following small business relief programs?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*Native sample too small to break out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5" name="Google Shape;435;p4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6925"/>
            <a:ext cx="8839202" cy="3322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6" name="Google Shape;436;p49"/>
          <p:cNvCxnSpPr/>
          <p:nvPr/>
        </p:nvCxnSpPr>
        <p:spPr>
          <a:xfrm flipH="1">
            <a:off x="788075" y="1400775"/>
            <a:ext cx="7988700" cy="11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0"/>
          <p:cNvSpPr txBox="1"/>
          <p:nvPr>
            <p:ph type="title"/>
          </p:nvPr>
        </p:nvSpPr>
        <p:spPr>
          <a:xfrm>
            <a:off x="580200" y="381575"/>
            <a:ext cx="82719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AAPI Business Owners Reported Highest Funding Rate for PPP </a:t>
            </a:r>
            <a:endParaRPr/>
          </a:p>
        </p:txBody>
      </p:sp>
      <p:sp>
        <p:nvSpPr>
          <p:cNvPr id="442" name="Google Shape;442;p50"/>
          <p:cNvSpPr txBox="1"/>
          <p:nvPr/>
        </p:nvSpPr>
        <p:spPr>
          <a:xfrm>
            <a:off x="56250" y="75332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PPP Funding Rates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0"/>
          <p:cNvSpPr txBox="1"/>
          <p:nvPr/>
        </p:nvSpPr>
        <p:spPr>
          <a:xfrm>
            <a:off x="2144800" y="46118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Q17: Did you receive funding from any of the following small business relief programs?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Note: Native sample too small to break out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0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</a:rPr>
              <a:t>‹#›</a:t>
            </a:fld>
            <a:endParaRPr sz="900">
              <a:solidFill>
                <a:srgbClr val="888888"/>
              </a:solidFill>
            </a:endParaRPr>
          </a:p>
        </p:txBody>
      </p:sp>
      <p:sp>
        <p:nvSpPr>
          <p:cNvPr id="445" name="Google Shape;445;p50"/>
          <p:cNvSpPr txBox="1"/>
          <p:nvPr/>
        </p:nvSpPr>
        <p:spPr>
          <a:xfrm>
            <a:off x="7100375" y="1718963"/>
            <a:ext cx="67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76%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50"/>
          <p:cNvSpPr txBox="1"/>
          <p:nvPr/>
        </p:nvSpPr>
        <p:spPr>
          <a:xfrm>
            <a:off x="7100375" y="2174628"/>
            <a:ext cx="67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60%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50"/>
          <p:cNvSpPr txBox="1"/>
          <p:nvPr/>
        </p:nvSpPr>
        <p:spPr>
          <a:xfrm>
            <a:off x="7100375" y="2630294"/>
            <a:ext cx="67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67%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50"/>
          <p:cNvSpPr txBox="1"/>
          <p:nvPr/>
        </p:nvSpPr>
        <p:spPr>
          <a:xfrm>
            <a:off x="7100375" y="3085959"/>
            <a:ext cx="67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76%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50"/>
          <p:cNvSpPr txBox="1"/>
          <p:nvPr/>
        </p:nvSpPr>
        <p:spPr>
          <a:xfrm>
            <a:off x="7100375" y="3541625"/>
            <a:ext cx="67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67%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50"/>
          <p:cNvSpPr txBox="1"/>
          <p:nvPr/>
        </p:nvSpPr>
        <p:spPr>
          <a:xfrm>
            <a:off x="6719375" y="1115025"/>
            <a:ext cx="165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PPP Funding Rate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1" name="Google Shape;451;p5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825" y="1531100"/>
            <a:ext cx="6091733" cy="282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5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825" y="1272025"/>
            <a:ext cx="7188399" cy="3383976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1"/>
          <p:cNvSpPr txBox="1"/>
          <p:nvPr>
            <p:ph type="title"/>
          </p:nvPr>
        </p:nvSpPr>
        <p:spPr>
          <a:xfrm>
            <a:off x="580200" y="381575"/>
            <a:ext cx="79836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Very Small AAPI Businesses Received PPP Funding at Lower Rate than White Peers</a:t>
            </a:r>
            <a:endParaRPr/>
          </a:p>
        </p:txBody>
      </p:sp>
      <p:sp>
        <p:nvSpPr>
          <p:cNvPr id="458" name="Google Shape;458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9" name="Google Shape;459;p51"/>
          <p:cNvSpPr txBox="1"/>
          <p:nvPr/>
        </p:nvSpPr>
        <p:spPr>
          <a:xfrm>
            <a:off x="7328975" y="1552285"/>
            <a:ext cx="67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66%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51"/>
          <p:cNvSpPr txBox="1"/>
          <p:nvPr/>
        </p:nvSpPr>
        <p:spPr>
          <a:xfrm>
            <a:off x="7328975" y="2055507"/>
            <a:ext cx="67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57%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1" name="Google Shape;461;p51"/>
          <p:cNvSpPr txBox="1"/>
          <p:nvPr/>
        </p:nvSpPr>
        <p:spPr>
          <a:xfrm>
            <a:off x="7328975" y="2558728"/>
            <a:ext cx="67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64%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2" name="Google Shape;462;p51"/>
          <p:cNvSpPr txBox="1"/>
          <p:nvPr/>
        </p:nvSpPr>
        <p:spPr>
          <a:xfrm>
            <a:off x="7328975" y="3061950"/>
            <a:ext cx="67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75%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51"/>
          <p:cNvSpPr txBox="1"/>
          <p:nvPr/>
        </p:nvSpPr>
        <p:spPr>
          <a:xfrm>
            <a:off x="6185975" y="782300"/>
            <a:ext cx="3009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PPP “Funding Rate*” for Businesses with &lt;$250K annual revenue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51"/>
          <p:cNvSpPr txBox="1"/>
          <p:nvPr/>
        </p:nvSpPr>
        <p:spPr>
          <a:xfrm>
            <a:off x="7328975" y="3565172"/>
            <a:ext cx="67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64%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51"/>
          <p:cNvSpPr txBox="1"/>
          <p:nvPr/>
        </p:nvSpPr>
        <p:spPr>
          <a:xfrm>
            <a:off x="2144800" y="46118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Q17: Did you receive funding from any of the following small business relief programs?</a:t>
            </a:r>
            <a:endParaRPr sz="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Qx: What was your 2020 annual revenue?</a:t>
            </a:r>
            <a:endParaRPr sz="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Native sample too small to break out</a:t>
            </a:r>
            <a:endParaRPr sz="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2"/>
          <p:cNvSpPr txBox="1"/>
          <p:nvPr>
            <p:ph type="title"/>
          </p:nvPr>
        </p:nvSpPr>
        <p:spPr>
          <a:xfrm>
            <a:off x="580200" y="305375"/>
            <a:ext cx="84876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AAPI Businesses Reported Highest PPP Success Rates But Smallest Businesses at Rough Parity   </a:t>
            </a:r>
            <a:endParaRPr/>
          </a:p>
        </p:txBody>
      </p:sp>
      <p:sp>
        <p:nvSpPr>
          <p:cNvPr id="471" name="Google Shape;471;p52"/>
          <p:cNvSpPr txBox="1"/>
          <p:nvPr/>
        </p:nvSpPr>
        <p:spPr>
          <a:xfrm>
            <a:off x="36275" y="67712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PPP Success Rates (Success rate = A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pplication rate x Funding rate)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2" name="Google Shape;472;p52"/>
          <p:cNvSpPr txBox="1"/>
          <p:nvPr/>
        </p:nvSpPr>
        <p:spPr>
          <a:xfrm>
            <a:off x="2144800" y="46118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Q12: Have you applied for any of the following Federal small business relief programs?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Q17: Did you receive funding from any of the following small business relief programs?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*Self-reported for 2020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52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</a:rPr>
              <a:t>‹#›</a:t>
            </a:fld>
            <a:endParaRPr sz="900">
              <a:solidFill>
                <a:srgbClr val="888888"/>
              </a:solidFill>
            </a:endParaRPr>
          </a:p>
        </p:txBody>
      </p:sp>
      <p:pic>
        <p:nvPicPr>
          <p:cNvPr id="474" name="Google Shape;474;p52"/>
          <p:cNvPicPr preferRelativeResize="0"/>
          <p:nvPr/>
        </p:nvPicPr>
        <p:blipFill rotWithShape="1">
          <a:blip r:embed="rId3">
            <a:alphaModFix/>
          </a:blip>
          <a:srcRect b="13994" l="4725" r="0" t="13610"/>
          <a:stretch/>
        </p:blipFill>
        <p:spPr>
          <a:xfrm>
            <a:off x="260550" y="1158875"/>
            <a:ext cx="3994112" cy="32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52"/>
          <p:cNvPicPr preferRelativeResize="0"/>
          <p:nvPr/>
        </p:nvPicPr>
        <p:blipFill rotWithShape="1">
          <a:blip r:embed="rId4">
            <a:alphaModFix/>
          </a:blip>
          <a:srcRect b="13994" l="2224" r="6216" t="13610"/>
          <a:stretch/>
        </p:blipFill>
        <p:spPr>
          <a:xfrm>
            <a:off x="5007460" y="1158875"/>
            <a:ext cx="3836038" cy="320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6" name="Google Shape;476;p52"/>
          <p:cNvCxnSpPr/>
          <p:nvPr/>
        </p:nvCxnSpPr>
        <p:spPr>
          <a:xfrm rot="10800000">
            <a:off x="3984175" y="1102875"/>
            <a:ext cx="21900" cy="306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77" name="Google Shape;477;p52"/>
          <p:cNvCxnSpPr/>
          <p:nvPr/>
        </p:nvCxnSpPr>
        <p:spPr>
          <a:xfrm rot="10800000">
            <a:off x="7993900" y="961575"/>
            <a:ext cx="21900" cy="3057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3"/>
          <p:cNvSpPr txBox="1"/>
          <p:nvPr>
            <p:ph type="title"/>
          </p:nvPr>
        </p:nvSpPr>
        <p:spPr>
          <a:xfrm>
            <a:off x="580200" y="76775"/>
            <a:ext cx="82719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2 in 3 </a:t>
            </a:r>
            <a:r>
              <a:rPr lang="en"/>
              <a:t>AAPI Applications for EIDL Funded</a:t>
            </a:r>
            <a:endParaRPr/>
          </a:p>
        </p:txBody>
      </p:sp>
      <p:sp>
        <p:nvSpPr>
          <p:cNvPr id="483" name="Google Shape;483;p53"/>
          <p:cNvSpPr txBox="1"/>
          <p:nvPr/>
        </p:nvSpPr>
        <p:spPr>
          <a:xfrm>
            <a:off x="56250" y="75332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EIDL 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Funding Rates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4" name="Google Shape;484;p53"/>
          <p:cNvSpPr txBox="1"/>
          <p:nvPr/>
        </p:nvSpPr>
        <p:spPr>
          <a:xfrm>
            <a:off x="2144800" y="46118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Q17: Did you receive funding from any of the following small business relief programs?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5" name="Google Shape;485;p53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6" name="Google Shape;486;p53"/>
          <p:cNvSpPr txBox="1"/>
          <p:nvPr/>
        </p:nvSpPr>
        <p:spPr>
          <a:xfrm>
            <a:off x="7100375" y="2211025"/>
            <a:ext cx="67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65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7" name="Google Shape;487;p53"/>
          <p:cNvSpPr txBox="1"/>
          <p:nvPr/>
        </p:nvSpPr>
        <p:spPr>
          <a:xfrm>
            <a:off x="7100375" y="3230813"/>
            <a:ext cx="67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67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8" name="Google Shape;488;p53"/>
          <p:cNvSpPr txBox="1"/>
          <p:nvPr/>
        </p:nvSpPr>
        <p:spPr>
          <a:xfrm>
            <a:off x="6719375" y="1343625"/>
            <a:ext cx="165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EIDL 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Funding Rate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9" name="Google Shape;489;p5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25" y="1329325"/>
            <a:ext cx="6285610" cy="313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4"/>
          <p:cNvSpPr txBox="1"/>
          <p:nvPr>
            <p:ph type="title"/>
          </p:nvPr>
        </p:nvSpPr>
        <p:spPr>
          <a:xfrm>
            <a:off x="580200" y="381575"/>
            <a:ext cx="84876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AAPI Men Experienced Higher PPP </a:t>
            </a:r>
            <a:r>
              <a:rPr lang="en"/>
              <a:t>Success Rates; EIDL at Rough Parity</a:t>
            </a:r>
            <a:endParaRPr/>
          </a:p>
        </p:txBody>
      </p:sp>
      <p:sp>
        <p:nvSpPr>
          <p:cNvPr id="495" name="Google Shape;495;p54"/>
          <p:cNvSpPr txBox="1"/>
          <p:nvPr/>
        </p:nvSpPr>
        <p:spPr>
          <a:xfrm>
            <a:off x="36275" y="75332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Success Rates (Success rate = A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pplication rate x Funding rate)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6" name="Google Shape;496;p54"/>
          <p:cNvSpPr txBox="1"/>
          <p:nvPr/>
        </p:nvSpPr>
        <p:spPr>
          <a:xfrm>
            <a:off x="2144800" y="46118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Q12: Have you applied for any of the following Federal small business relief programs?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Q17: Did you receive funding from any of the following small business relief programs?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*Self-reported for 2020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54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8" name="Google Shape;498;p54"/>
          <p:cNvSpPr txBox="1"/>
          <p:nvPr/>
        </p:nvSpPr>
        <p:spPr>
          <a:xfrm>
            <a:off x="853750" y="1270275"/>
            <a:ext cx="17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PPP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54"/>
          <p:cNvSpPr txBox="1"/>
          <p:nvPr/>
        </p:nvSpPr>
        <p:spPr>
          <a:xfrm>
            <a:off x="5925975" y="1270275"/>
            <a:ext cx="17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EIDL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0" name="Google Shape;500;p54" title="Chart"/>
          <p:cNvPicPr preferRelativeResize="0"/>
          <p:nvPr/>
        </p:nvPicPr>
        <p:blipFill rotWithShape="1">
          <a:blip r:embed="rId3">
            <a:alphaModFix/>
          </a:blip>
          <a:srcRect b="15461" l="0" r="0" t="0"/>
          <a:stretch/>
        </p:blipFill>
        <p:spPr>
          <a:xfrm>
            <a:off x="89250" y="1670475"/>
            <a:ext cx="5777776" cy="22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54" title="Chart"/>
          <p:cNvPicPr preferRelativeResize="0"/>
          <p:nvPr/>
        </p:nvPicPr>
        <p:blipFill rotWithShape="1">
          <a:blip r:embed="rId4">
            <a:alphaModFix/>
          </a:blip>
          <a:srcRect b="12572" l="0" r="0" t="0"/>
          <a:stretch/>
        </p:blipFill>
        <p:spPr>
          <a:xfrm>
            <a:off x="5170275" y="1670475"/>
            <a:ext cx="2972175" cy="22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5"/>
          <p:cNvSpPr txBox="1"/>
          <p:nvPr>
            <p:ph type="title"/>
          </p:nvPr>
        </p:nvSpPr>
        <p:spPr>
          <a:xfrm>
            <a:off x="580200" y="305375"/>
            <a:ext cx="84876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AAPI Business Owners More Likely to have Sought Relief from State and Local Sources  </a:t>
            </a:r>
            <a:endParaRPr/>
          </a:p>
        </p:txBody>
      </p:sp>
      <p:sp>
        <p:nvSpPr>
          <p:cNvPr id="507" name="Google Shape;507;p55"/>
          <p:cNvSpPr txBox="1"/>
          <p:nvPr/>
        </p:nvSpPr>
        <p:spPr>
          <a:xfrm>
            <a:off x="36275" y="728975"/>
            <a:ext cx="90315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Have You Applied for Relief from….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 who sought relief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55"/>
          <p:cNvSpPr txBox="1"/>
          <p:nvPr/>
        </p:nvSpPr>
        <p:spPr>
          <a:xfrm>
            <a:off x="2144800" y="46118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Q12:Have you applied for any of the following Federal small business relief programs?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Q14: Have you applied for relief from your state, local, regional or tribal authority?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Q16: Have you applied for relief for your small business from any of the following programs?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55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</a:rPr>
              <a:t>‹#›</a:t>
            </a:fld>
            <a:endParaRPr sz="900">
              <a:solidFill>
                <a:srgbClr val="888888"/>
              </a:solidFill>
            </a:endParaRPr>
          </a:p>
        </p:txBody>
      </p:sp>
      <p:pic>
        <p:nvPicPr>
          <p:cNvPr id="510" name="Google Shape;510;p5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80925"/>
            <a:ext cx="8839204" cy="306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6"/>
          <p:cNvSpPr txBox="1"/>
          <p:nvPr>
            <p:ph idx="12" type="sldNum"/>
          </p:nvPr>
        </p:nvSpPr>
        <p:spPr>
          <a:xfrm>
            <a:off x="6636000" y="479693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6" name="Google Shape;516;p56"/>
          <p:cNvSpPr txBox="1"/>
          <p:nvPr/>
        </p:nvSpPr>
        <p:spPr>
          <a:xfrm>
            <a:off x="797025" y="2256300"/>
            <a:ext cx="71811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Issues and Sentiment</a:t>
            </a:r>
            <a:endParaRPr b="1"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7" name="Google Shape;51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6548" y="887673"/>
            <a:ext cx="2390898" cy="43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7"/>
          <p:cNvSpPr txBox="1"/>
          <p:nvPr>
            <p:ph type="title"/>
          </p:nvPr>
        </p:nvSpPr>
        <p:spPr>
          <a:xfrm>
            <a:off x="580200" y="686375"/>
            <a:ext cx="79836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AAPI Business Owners Prioritize Lower Healthcare Costs, Corporate Tax Rates and Simplified Federal Contracting  </a:t>
            </a:r>
            <a:endParaRPr/>
          </a:p>
        </p:txBody>
      </p:sp>
      <p:sp>
        <p:nvSpPr>
          <p:cNvPr id="523" name="Google Shape;523;p57"/>
          <p:cNvSpPr txBox="1"/>
          <p:nvPr/>
        </p:nvSpPr>
        <p:spPr>
          <a:xfrm>
            <a:off x="112476" y="1134325"/>
            <a:ext cx="42438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Intensity of 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Support 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57"/>
          <p:cNvSpPr txBox="1"/>
          <p:nvPr/>
        </p:nvSpPr>
        <p:spPr>
          <a:xfrm>
            <a:off x="2144800" y="4688075"/>
            <a:ext cx="69993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Q19:Please describe the importance to you or your business, if any, of the following list of Federal policy issues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Intensity = % Extremely Important - % No Relevance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Absolute = % Extremely important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57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6" name="Google Shape;526;p57"/>
          <p:cNvSpPr txBox="1"/>
          <p:nvPr/>
        </p:nvSpPr>
        <p:spPr>
          <a:xfrm>
            <a:off x="4379676" y="1134325"/>
            <a:ext cx="42438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Absolute 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Support 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7" name="Google Shape;527;p57" title="Chart"/>
          <p:cNvPicPr preferRelativeResize="0"/>
          <p:nvPr/>
        </p:nvPicPr>
        <p:blipFill rotWithShape="1">
          <a:blip r:embed="rId3">
            <a:alphaModFix/>
          </a:blip>
          <a:srcRect b="12779" l="0" r="0" t="8044"/>
          <a:stretch/>
        </p:blipFill>
        <p:spPr>
          <a:xfrm>
            <a:off x="3711709" y="2009878"/>
            <a:ext cx="5288841" cy="179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57" title="Chart"/>
          <p:cNvPicPr preferRelativeResize="0"/>
          <p:nvPr/>
        </p:nvPicPr>
        <p:blipFill rotWithShape="1">
          <a:blip r:embed="rId4">
            <a:alphaModFix/>
          </a:blip>
          <a:srcRect b="11553" l="0" r="0" t="6094"/>
          <a:stretch/>
        </p:blipFill>
        <p:spPr>
          <a:xfrm>
            <a:off x="112475" y="1965565"/>
            <a:ext cx="3599235" cy="1866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125" y="792225"/>
            <a:ext cx="5419749" cy="32094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3"/>
          <p:cNvSpPr txBox="1"/>
          <p:nvPr>
            <p:ph type="title"/>
          </p:nvPr>
        </p:nvSpPr>
        <p:spPr>
          <a:xfrm>
            <a:off x="580200" y="76775"/>
            <a:ext cx="79836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AAPI Sample Overview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2049925" y="4600525"/>
            <a:ext cx="699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</a:t>
            </a: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Q31: How would you describe your race or ethnicity?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568537" y="4260970"/>
            <a:ext cx="97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Female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913862" y="4260970"/>
            <a:ext cx="155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83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5144012" y="4260970"/>
            <a:ext cx="97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Male 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5489337" y="4260970"/>
            <a:ext cx="155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82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580200" y="502925"/>
            <a:ext cx="46737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n = 165</a:t>
            </a:r>
            <a:endParaRPr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2308337" y="4302169"/>
            <a:ext cx="273900" cy="273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4890827" y="4302169"/>
            <a:ext cx="273900" cy="273900"/>
          </a:xfrm>
          <a:prstGeom prst="rect">
            <a:avLst/>
          </a:prstGeom>
          <a:solidFill>
            <a:srgbClr val="B8C7E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5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38" y="1330300"/>
            <a:ext cx="8613372" cy="3282549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8"/>
          <p:cNvSpPr txBox="1"/>
          <p:nvPr>
            <p:ph type="title"/>
          </p:nvPr>
        </p:nvSpPr>
        <p:spPr>
          <a:xfrm>
            <a:off x="580200" y="381575"/>
            <a:ext cx="82719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Pandemic has Elevated Importance of Public Health for AAPI Small Business Owners </a:t>
            </a:r>
            <a:endParaRPr/>
          </a:p>
        </p:txBody>
      </p:sp>
      <p:sp>
        <p:nvSpPr>
          <p:cNvPr id="535" name="Google Shape;535;p58"/>
          <p:cNvSpPr txBox="1"/>
          <p:nvPr/>
        </p:nvSpPr>
        <p:spPr>
          <a:xfrm>
            <a:off x="36275" y="67712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Has the COVID-19 pandemic changed the way you think about the practice of preventing disease and promoting good health (e.g. public health)?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6" name="Google Shape;536;p58"/>
          <p:cNvSpPr txBox="1"/>
          <p:nvPr/>
        </p:nvSpPr>
        <p:spPr>
          <a:xfrm>
            <a:off x="2144800" y="46880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Q27: </a:t>
            </a: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the COVID-19 pandemic changed the way you think about the practice of preventing disease and promoting good health (e.g. public health)?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7" name="Google Shape;537;p58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9"/>
          <p:cNvSpPr txBox="1"/>
          <p:nvPr>
            <p:ph type="title"/>
          </p:nvPr>
        </p:nvSpPr>
        <p:spPr>
          <a:xfrm>
            <a:off x="580200" y="381575"/>
            <a:ext cx="82719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Pandemic has Elevated Importance of Health Insurance for AAPI Small Business Owners... </a:t>
            </a:r>
            <a:endParaRPr/>
          </a:p>
        </p:txBody>
      </p:sp>
      <p:sp>
        <p:nvSpPr>
          <p:cNvPr id="543" name="Google Shape;543;p59"/>
          <p:cNvSpPr txBox="1"/>
          <p:nvPr/>
        </p:nvSpPr>
        <p:spPr>
          <a:xfrm>
            <a:off x="36275" y="67712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How has the pandemic affected your views on the importance of health in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surance?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59"/>
          <p:cNvSpPr txBox="1"/>
          <p:nvPr/>
        </p:nvSpPr>
        <p:spPr>
          <a:xfrm>
            <a:off x="2144800" y="46880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Q28: How has the pandemic affected your views on the importance of health insurance? 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59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6" name="Google Shape;546;p5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463" y="1161900"/>
            <a:ext cx="7817071" cy="32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0"/>
          <p:cNvSpPr txBox="1"/>
          <p:nvPr>
            <p:ph type="title"/>
          </p:nvPr>
        </p:nvSpPr>
        <p:spPr>
          <a:xfrm>
            <a:off x="580200" y="381575"/>
            <a:ext cx="82719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...But Most AAPI Business Owners Report Difficulty in Finding Affordable Health Insurance Coverage </a:t>
            </a:r>
            <a:r>
              <a:rPr lang="en"/>
              <a:t> </a:t>
            </a:r>
            <a:endParaRPr/>
          </a:p>
        </p:txBody>
      </p:sp>
      <p:sp>
        <p:nvSpPr>
          <p:cNvPr id="552" name="Google Shape;552;p60"/>
          <p:cNvSpPr txBox="1"/>
          <p:nvPr/>
        </p:nvSpPr>
        <p:spPr>
          <a:xfrm>
            <a:off x="36275" y="677125"/>
            <a:ext cx="90315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Thinking about your business, how easy or difficult is it for you to find health insurance coverage that you can afford?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60"/>
          <p:cNvSpPr txBox="1"/>
          <p:nvPr/>
        </p:nvSpPr>
        <p:spPr>
          <a:xfrm>
            <a:off x="2144800" y="4688075"/>
            <a:ext cx="699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Q29: </a:t>
            </a: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Thinking about your business, how easy or difficult is it for you to find health insurance coverage that you can afford?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60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5" name="Google Shape;555;p6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088" y="1191000"/>
            <a:ext cx="7365831" cy="32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451" y="639281"/>
            <a:ext cx="2424574" cy="367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50" y="1112825"/>
            <a:ext cx="1292024" cy="31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 title="Chart"/>
          <p:cNvPicPr preferRelativeResize="0"/>
          <p:nvPr/>
        </p:nvPicPr>
        <p:blipFill rotWithShape="1">
          <a:blip r:embed="rId5">
            <a:alphaModFix/>
          </a:blip>
          <a:srcRect b="4268" l="11450" r="22669" t="10870"/>
          <a:stretch/>
        </p:blipFill>
        <p:spPr>
          <a:xfrm rot="-7743420">
            <a:off x="1519266" y="1659980"/>
            <a:ext cx="1404544" cy="1456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14"/>
          <p:cNvSpPr txBox="1"/>
          <p:nvPr>
            <p:ph type="title"/>
          </p:nvPr>
        </p:nvSpPr>
        <p:spPr>
          <a:xfrm>
            <a:off x="580200" y="76775"/>
            <a:ext cx="79836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Mix of Solo, Micro and Small Businesses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5272025" y="502925"/>
            <a:ext cx="46737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Century Gothic"/>
                <a:ea typeface="Century Gothic"/>
                <a:cs typeface="Century Gothic"/>
                <a:sym typeface="Century Gothic"/>
              </a:rPr>
              <a:t>Distribution by 2020</a:t>
            </a:r>
            <a:r>
              <a:rPr i="1" lang="en" sz="1200">
                <a:latin typeface="Century Gothic"/>
                <a:ea typeface="Century Gothic"/>
                <a:cs typeface="Century Gothic"/>
                <a:sym typeface="Century Gothic"/>
              </a:rPr>
              <a:t> Revenue</a:t>
            </a:r>
            <a:endParaRPr i="1"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endParaRPr i="1"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 sz="1200">
                <a:latin typeface="Century Gothic"/>
                <a:ea typeface="Century Gothic"/>
                <a:cs typeface="Century Gothic"/>
                <a:sym typeface="Century Gothic"/>
              </a:rPr>
              <a:t>= 148* </a:t>
            </a:r>
            <a:endParaRPr i="1"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0" y="502925"/>
            <a:ext cx="46737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Century Gothic"/>
                <a:ea typeface="Century Gothic"/>
                <a:cs typeface="Century Gothic"/>
                <a:sym typeface="Century Gothic"/>
              </a:rPr>
              <a:t>Distribution by </a:t>
            </a:r>
            <a:r>
              <a:rPr i="1" lang="en" sz="1200">
                <a:latin typeface="Century Gothic"/>
                <a:ea typeface="Century Gothic"/>
                <a:cs typeface="Century Gothic"/>
                <a:sym typeface="Century Gothic"/>
              </a:rPr>
              <a:t>Number of Employees</a:t>
            </a:r>
            <a:endParaRPr i="1"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endParaRPr i="1"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Century Gothic"/>
                <a:ea typeface="Century Gothic"/>
                <a:cs typeface="Century Gothic"/>
                <a:sym typeface="Century Gothic"/>
              </a:rPr>
              <a:t>n= 165</a:t>
            </a:r>
            <a:endParaRPr i="1"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2318775" y="4625900"/>
            <a:ext cx="699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 How many people does your business employ, including yourself?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Q37: What was your business revenue in 2020? *Does not include 12  respondents who opted not to disclose revenue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Sums may not total 100% due to rounding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1022255" y="2173351"/>
            <a:ext cx="12561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20%</a:t>
            </a:r>
            <a:endParaRPr b="1" sz="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Self</a:t>
            </a:r>
            <a:endParaRPr b="1" sz="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Employed</a:t>
            </a:r>
            <a:endParaRPr i="1"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2466555" y="2202932"/>
            <a:ext cx="5979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80</a:t>
            </a:r>
            <a:r>
              <a:rPr b="1" lang="en" sz="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b="1" sz="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Employer</a:t>
            </a:r>
            <a:endParaRPr i="1"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8" name="Google Shape;108;p14"/>
          <p:cNvCxnSpPr/>
          <p:nvPr/>
        </p:nvCxnSpPr>
        <p:spPr>
          <a:xfrm>
            <a:off x="5167285" y="628450"/>
            <a:ext cx="0" cy="38235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4"/>
          <p:cNvCxnSpPr/>
          <p:nvPr/>
        </p:nvCxnSpPr>
        <p:spPr>
          <a:xfrm rot="10800000">
            <a:off x="1088350" y="1742450"/>
            <a:ext cx="444300" cy="24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4"/>
          <p:cNvCxnSpPr/>
          <p:nvPr/>
        </p:nvCxnSpPr>
        <p:spPr>
          <a:xfrm flipH="1">
            <a:off x="1074700" y="2874900"/>
            <a:ext cx="471600" cy="46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1" name="Google Shape;111;p14" title="Chart"/>
          <p:cNvPicPr preferRelativeResize="0"/>
          <p:nvPr/>
        </p:nvPicPr>
        <p:blipFill rotWithShape="1">
          <a:blip r:embed="rId6">
            <a:alphaModFix/>
          </a:blip>
          <a:srcRect b="0" l="12125" r="8155" t="17641"/>
          <a:stretch/>
        </p:blipFill>
        <p:spPr>
          <a:xfrm>
            <a:off x="5272016" y="1628825"/>
            <a:ext cx="3764610" cy="240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idx="4294967295" type="body"/>
          </p:nvPr>
        </p:nvSpPr>
        <p:spPr>
          <a:xfrm>
            <a:off x="886000" y="728975"/>
            <a:ext cx="7394100" cy="3791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en" sz="1700">
                <a:solidFill>
                  <a:srgbClr val="222222"/>
                </a:solidFill>
              </a:rPr>
              <a:t>Most AAPI small business are optimistic about the future, but less </a:t>
            </a:r>
            <a:r>
              <a:rPr lang="en" sz="1700">
                <a:solidFill>
                  <a:srgbClr val="222222"/>
                </a:solidFill>
              </a:rPr>
              <a:t>optimistic</a:t>
            </a:r>
            <a:r>
              <a:rPr lang="en" sz="1700">
                <a:solidFill>
                  <a:srgbClr val="222222"/>
                </a:solidFill>
              </a:rPr>
              <a:t> than Black and Hispanic peers. This optimism is fueled in part by the availability of vaccines</a:t>
            </a:r>
            <a:endParaRPr sz="1700">
              <a:solidFill>
                <a:srgbClr val="22222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22222"/>
                </a:solidFill>
              </a:rPr>
              <a:t> </a:t>
            </a:r>
            <a:endParaRPr sz="1700">
              <a:solidFill>
                <a:srgbClr val="22222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en" sz="1700">
                <a:solidFill>
                  <a:srgbClr val="222222"/>
                </a:solidFill>
              </a:rPr>
              <a:t>In spite of this optimism, we are not out of the woods. AAPI business owners least likely to have experienced signs of recovery and expect a longer road to recovery than White or Hispanic peers.</a:t>
            </a:r>
            <a:endParaRPr sz="1700">
              <a:solidFill>
                <a:srgbClr val="22222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2222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en" sz="1700">
                <a:solidFill>
                  <a:srgbClr val="222222"/>
                </a:solidFill>
              </a:rPr>
              <a:t>On the policy advocacy front, AAPI business owners prioritize lower healthcare costs, corporate tax rates and simplified federal contracting opportunities.  </a:t>
            </a:r>
            <a:endParaRPr sz="17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2222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2222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17" name="Google Shape;117;p15"/>
          <p:cNvSpPr txBox="1"/>
          <p:nvPr>
            <p:ph type="title"/>
          </p:nvPr>
        </p:nvSpPr>
        <p:spPr>
          <a:xfrm>
            <a:off x="580200" y="76775"/>
            <a:ext cx="79836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 sz="1200"/>
          </a:p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7918209" y="474990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</a:rPr>
              <a:t>‹#›</a:t>
            </a:fld>
            <a:endParaRPr sz="900"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6636000" y="479693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797025" y="2256300"/>
            <a:ext cx="71811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Outlook</a:t>
            </a:r>
            <a:endParaRPr b="1"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6548" y="887673"/>
            <a:ext cx="2390898" cy="43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38" y="1273175"/>
            <a:ext cx="8167115" cy="32063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>
            <p:ph type="title"/>
          </p:nvPr>
        </p:nvSpPr>
        <p:spPr>
          <a:xfrm>
            <a:off x="580200" y="381575"/>
            <a:ext cx="8271900" cy="423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AAPI Small Business Owners are Generally Optimistic About Their Futures 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112475" y="753325"/>
            <a:ext cx="84513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espondents who agree with statement “I am optimistic about the future of my business.”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% of Respondents</a:t>
            </a:r>
            <a:r>
              <a:rPr i="1" lang="en" sz="1100"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endParaRPr i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2144800" y="4688075"/>
            <a:ext cx="69993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RMS/PPS/USBC/USHCC/National ACE survey,  “Looking Ahead: Is Your Business Rebounding from COVID-19?” (April-May 2021)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Q4:As you reflect on where things stand today, how would you characterize your outlook: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“Strongly agree” and “agree” vs “Disagree and Strongly Disagree ; *Of those who expressed an opinion </a:t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17"/>
          <p:cNvSpPr txBox="1"/>
          <p:nvPr>
            <p:ph idx="12" type="sldNum"/>
          </p:nvPr>
        </p:nvSpPr>
        <p:spPr>
          <a:xfrm>
            <a:off x="8081984" y="4688076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222222"/>
      </a:dk1>
      <a:lt1>
        <a:srgbClr val="FFFFFF"/>
      </a:lt1>
      <a:dk2>
        <a:srgbClr val="FFFFFF"/>
      </a:dk2>
      <a:lt2>
        <a:srgbClr val="FFFFFF"/>
      </a:lt2>
      <a:accent1>
        <a:srgbClr val="253960"/>
      </a:accent1>
      <a:accent2>
        <a:srgbClr val="5472AC"/>
      </a:accent2>
      <a:accent3>
        <a:srgbClr val="8F2825"/>
      </a:accent3>
      <a:accent4>
        <a:srgbClr val="DB3E32"/>
      </a:accent4>
      <a:accent5>
        <a:srgbClr val="818284"/>
      </a:accent5>
      <a:accent6>
        <a:srgbClr val="FACAC8"/>
      </a:accent6>
      <a:hlink>
        <a:srgbClr val="BCBEC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